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9" r:id="rId2"/>
  </p:sldMasterIdLst>
  <p:sldIdLst>
    <p:sldId id="256" r:id="rId3"/>
    <p:sldId id="266" r:id="rId4"/>
    <p:sldId id="276" r:id="rId5"/>
    <p:sldId id="278" r:id="rId6"/>
    <p:sldId id="444" r:id="rId7"/>
    <p:sldId id="443" r:id="rId8"/>
    <p:sldId id="315" r:id="rId9"/>
    <p:sldId id="279" r:id="rId10"/>
    <p:sldId id="280" r:id="rId11"/>
    <p:sldId id="281" r:id="rId12"/>
    <p:sldId id="282" r:id="rId13"/>
    <p:sldId id="316" r:id="rId14"/>
    <p:sldId id="290" r:id="rId15"/>
    <p:sldId id="291" r:id="rId16"/>
    <p:sldId id="292" r:id="rId17"/>
    <p:sldId id="293" r:id="rId18"/>
    <p:sldId id="294" r:id="rId19"/>
    <p:sldId id="295" r:id="rId20"/>
    <p:sldId id="296" r:id="rId21"/>
    <p:sldId id="420" r:id="rId22"/>
    <p:sldId id="433" r:id="rId23"/>
    <p:sldId id="432" r:id="rId24"/>
    <p:sldId id="396" r:id="rId25"/>
    <p:sldId id="425" r:id="rId26"/>
    <p:sldId id="434" r:id="rId27"/>
    <p:sldId id="312" r:id="rId28"/>
    <p:sldId id="435" r:id="rId29"/>
    <p:sldId id="426" r:id="rId30"/>
    <p:sldId id="427" r:id="rId31"/>
    <p:sldId id="318" r:id="rId32"/>
    <p:sldId id="319" r:id="rId33"/>
    <p:sldId id="320" r:id="rId34"/>
    <p:sldId id="321" r:id="rId35"/>
    <p:sldId id="324" r:id="rId36"/>
    <p:sldId id="325" r:id="rId37"/>
    <p:sldId id="327" r:id="rId38"/>
    <p:sldId id="389" r:id="rId39"/>
    <p:sldId id="384" r:id="rId40"/>
    <p:sldId id="385" r:id="rId41"/>
    <p:sldId id="386" r:id="rId42"/>
    <p:sldId id="387" r:id="rId43"/>
    <p:sldId id="388" r:id="rId44"/>
    <p:sldId id="428" r:id="rId45"/>
    <p:sldId id="283" r:id="rId46"/>
    <p:sldId id="300" r:id="rId47"/>
    <p:sldId id="301" r:id="rId48"/>
    <p:sldId id="302" r:id="rId49"/>
    <p:sldId id="305" r:id="rId50"/>
    <p:sldId id="303" r:id="rId51"/>
    <p:sldId id="306" r:id="rId52"/>
    <p:sldId id="313" r:id="rId53"/>
    <p:sldId id="307" r:id="rId54"/>
    <p:sldId id="445" r:id="rId55"/>
    <p:sldId id="314" r:id="rId56"/>
    <p:sldId id="308" r:id="rId57"/>
    <p:sldId id="309" r:id="rId58"/>
    <p:sldId id="310" r:id="rId59"/>
    <p:sldId id="311" r:id="rId60"/>
    <p:sldId id="436" r:id="rId61"/>
    <p:sldId id="437" r:id="rId62"/>
    <p:sldId id="438" r:id="rId63"/>
    <p:sldId id="439" r:id="rId64"/>
    <p:sldId id="440" r:id="rId65"/>
    <p:sldId id="441" r:id="rId66"/>
    <p:sldId id="442" r:id="rId6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ser" initials="U" lastIdx="1" clrIdx="0">
    <p:extLst>
      <p:ext uri="{19B8F6BF-5375-455C-9EA6-DF929625EA0E}">
        <p15:presenceInfo xmlns:p15="http://schemas.microsoft.com/office/powerpoint/2012/main" userId="Use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FF"/>
    <a:srgbClr val="66FF33"/>
    <a:srgbClr val="EE78EE"/>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797" autoAdjust="0"/>
    <p:restoredTop sz="94660"/>
  </p:normalViewPr>
  <p:slideViewPr>
    <p:cSldViewPr snapToGrid="0">
      <p:cViewPr varScale="1">
        <p:scale>
          <a:sx n="114" d="100"/>
          <a:sy n="114" d="100"/>
        </p:scale>
        <p:origin x="138"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9-03T23:10:25.178" idx="1">
    <p:pos x="10" y="10"/>
    <p:text/>
    <p:extLst>
      <p:ext uri="{C676402C-5697-4E1C-873F-D02D1690AC5C}">
        <p15:threadingInfo xmlns:p15="http://schemas.microsoft.com/office/powerpoint/2012/main" timeZoneBias="300"/>
      </p:ext>
    </p:extLst>
  </p:cm>
</p:cmLst>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828800"/>
            <a:ext cx="10363200" cy="900546"/>
          </a:xfrm>
        </p:spPr>
        <p:txBody>
          <a:bodyPr anchor="b" anchorCtr="0"/>
          <a:lstStyle>
            <a:lvl1pPr algn="l">
              <a:defRPr/>
            </a:lvl1pPr>
          </a:lstStyle>
          <a:p>
            <a:r>
              <a:rPr lang="en-US" dirty="0"/>
              <a:t>Click To Edit Title</a:t>
            </a:r>
          </a:p>
        </p:txBody>
      </p:sp>
      <p:cxnSp>
        <p:nvCxnSpPr>
          <p:cNvPr id="8" name="Straight Connector 7"/>
          <p:cNvCxnSpPr/>
          <p:nvPr userDrawn="1"/>
        </p:nvCxnSpPr>
        <p:spPr>
          <a:xfrm>
            <a:off x="914400" y="28194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Subtitle 2"/>
          <p:cNvSpPr>
            <a:spLocks noGrp="1"/>
          </p:cNvSpPr>
          <p:nvPr>
            <p:ph type="subTitle" idx="1" hasCustomPrompt="1"/>
          </p:nvPr>
        </p:nvSpPr>
        <p:spPr>
          <a:xfrm>
            <a:off x="914400" y="2895600"/>
            <a:ext cx="10363200" cy="1752600"/>
          </a:xfrm>
        </p:spPr>
        <p:txBody>
          <a:bodyPr/>
          <a:lstStyle>
            <a:lvl1pPr marL="0" indent="0" algn="l">
              <a:buNone/>
              <a:defRPr>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Subtitle</a:t>
            </a:r>
          </a:p>
        </p:txBody>
      </p:sp>
      <p:pic>
        <p:nvPicPr>
          <p:cNvPr id="11" name="Picture 10" descr="C:\Users\njones\Dropbox (2U)\Work\Designing Slides\SMU\Design Brief\logo\logo_datasci_SMU.png">
            <a:extLst>
              <a:ext uri="{FF2B5EF4-FFF2-40B4-BE49-F238E27FC236}">
                <a16:creationId xmlns:a16="http://schemas.microsoft.com/office/drawing/2014/main" id="{6C9BC461-74A3-3B43-A311-BC67E0EEF880}"/>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406402" y="6386563"/>
            <a:ext cx="2348007" cy="207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63381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392607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3084" y="4406903"/>
            <a:ext cx="10363200" cy="1362075"/>
          </a:xfrm>
        </p:spPr>
        <p:txBody>
          <a:bodyPr anchor="t"/>
          <a:lstStyle>
            <a:lvl1pPr algn="l">
              <a:defRPr sz="4000" b="0" cap="none"/>
            </a:lvl1pPr>
          </a:lstStyle>
          <a:p>
            <a:r>
              <a:rPr lang="en-US" dirty="0"/>
              <a:t>Click To Edit Master Title Style</a:t>
            </a:r>
          </a:p>
        </p:txBody>
      </p:sp>
      <p:sp>
        <p:nvSpPr>
          <p:cNvPr id="3" name="Text Placeholder 2"/>
          <p:cNvSpPr>
            <a:spLocks noGrp="1"/>
          </p:cNvSpPr>
          <p:nvPr>
            <p:ph type="body" idx="1" hasCustomPrompt="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cxnSp>
        <p:nvCxnSpPr>
          <p:cNvPr id="7" name="Straight Connector 6"/>
          <p:cNvCxnSpPr/>
          <p:nvPr userDrawn="1"/>
        </p:nvCxnSpPr>
        <p:spPr>
          <a:xfrm>
            <a:off x="963084" y="4406900"/>
            <a:ext cx="103632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4630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
        <p:nvSpPr>
          <p:cNvPr id="3" name="Content Placeholder 2"/>
          <p:cNvSpPr>
            <a:spLocks noGrp="1"/>
          </p:cNvSpPr>
          <p:nvPr>
            <p:ph sz="half" idx="1"/>
          </p:nvPr>
        </p:nvSpPr>
        <p:spPr>
          <a:xfrm>
            <a:off x="609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97600" y="1600203"/>
            <a:ext cx="5384800" cy="4525963"/>
          </a:xfrm>
        </p:spPr>
        <p:txBody>
          <a:bodyPr/>
          <a:lstStyle>
            <a:lvl1pPr>
              <a:defRPr sz="3200"/>
            </a:lvl1pPr>
            <a:lvl2pPr>
              <a:defRPr sz="2800"/>
            </a:lvl2pPr>
            <a:lvl3pPr>
              <a:defRPr sz="2400"/>
            </a:lvl3pPr>
            <a:lvl4pPr>
              <a:defRPr sz="20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40350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609600" y="1417638"/>
            <a:ext cx="5386917"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09600" y="2590800"/>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93369" y="1417638"/>
            <a:ext cx="5389033" cy="906462"/>
          </a:xfrm>
        </p:spPr>
        <p:txBody>
          <a:bodyPr anchor="b">
            <a:no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222644" y="2590800"/>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2740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spTree>
    <p:extLst>
      <p:ext uri="{BB962C8B-B14F-4D97-AF65-F5344CB8AC3E}">
        <p14:creationId xmlns:p14="http://schemas.microsoft.com/office/powerpoint/2010/main" val="41116031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with Horizontal Ru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Click To Edit Master Title Style</a:t>
            </a:r>
          </a:p>
        </p:txBody>
      </p:sp>
      <p:cxnSp>
        <p:nvCxnSpPr>
          <p:cNvPr id="3" name="Straight Connector 2"/>
          <p:cNvCxnSpPr/>
          <p:nvPr userDrawn="1"/>
        </p:nvCxnSpPr>
        <p:spPr>
          <a:xfrm>
            <a:off x="609600" y="1293970"/>
            <a:ext cx="10972800"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5570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85766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pic>
        <p:nvPicPr>
          <p:cNvPr id="4" name="Picture 3" descr="C:\Users\njones\Dropbox (2U)\Work\Designing Slides\SMU\Design Brief\logo\logo_datasci_SMU.png">
            <a:extLst>
              <a:ext uri="{FF2B5EF4-FFF2-40B4-BE49-F238E27FC236}">
                <a16:creationId xmlns:a16="http://schemas.microsoft.com/office/drawing/2014/main" id="{A756B8E1-2372-7141-AD48-1954EB22C32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209800" y="2778677"/>
            <a:ext cx="7772399" cy="6860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8110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9/28/2023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3" Type="http://schemas.openxmlformats.org/officeDocument/2006/relationships/slideLayout" Target="../slideLayouts/slideLayout20.xml"/><Relationship Id="rId7" Type="http://schemas.openxmlformats.org/officeDocument/2006/relationships/slideLayout" Target="../slideLayouts/slideLayout24.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5" Type="http://schemas.openxmlformats.org/officeDocument/2006/relationships/slideLayout" Target="../slideLayouts/slideLayout22.xml"/><Relationship Id="rId10"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9/28/2023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ltGray">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28600"/>
            <a:ext cx="10972800" cy="1143000"/>
          </a:xfrm>
          <a:prstGeom prst="rect">
            <a:avLst/>
          </a:prstGeom>
        </p:spPr>
        <p:txBody>
          <a:bodyPr vert="horz" lIns="91440" tIns="45720" rIns="91440" bIns="45720" rtlCol="0" anchor="ctr">
            <a:noAutofit/>
          </a:bodyPr>
          <a:lstStyle/>
          <a:p>
            <a:r>
              <a:rPr lang="en-US" dirty="0"/>
              <a:t>Click To Edit Master Title Style</a:t>
            </a:r>
          </a:p>
        </p:txBody>
      </p:sp>
      <p:sp>
        <p:nvSpPr>
          <p:cNvPr id="3" name="Text Placeholder 2"/>
          <p:cNvSpPr>
            <a:spLocks noGrp="1"/>
          </p:cNvSpPr>
          <p:nvPr>
            <p:ph type="body" idx="1"/>
          </p:nvPr>
        </p:nvSpPr>
        <p:spPr>
          <a:xfrm>
            <a:off x="609600" y="1600203"/>
            <a:ext cx="10972800" cy="4525963"/>
          </a:xfrm>
          <a:prstGeom prst="rect">
            <a:avLst/>
          </a:prstGeom>
        </p:spPr>
        <p:txBody>
          <a:bodyPr vert="horz" lIns="91440" tIns="45720" rIns="91440" bIns="4572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Rectangle 11"/>
          <p:cNvSpPr/>
          <p:nvPr userDrawn="1"/>
        </p:nvSpPr>
        <p:spPr>
          <a:xfrm>
            <a:off x="0" y="6779932"/>
            <a:ext cx="12192000" cy="9144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Rectangle 13"/>
          <p:cNvSpPr/>
          <p:nvPr userDrawn="1"/>
        </p:nvSpPr>
        <p:spPr>
          <a:xfrm>
            <a:off x="0" y="0"/>
            <a:ext cx="12192000" cy="304800"/>
          </a:xfrm>
          <a:prstGeom prst="rect">
            <a:avLst/>
          </a:prstGeom>
          <a:solidFill>
            <a:srgbClr val="354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Tree>
    <p:extLst>
      <p:ext uri="{BB962C8B-B14F-4D97-AF65-F5344CB8AC3E}">
        <p14:creationId xmlns:p14="http://schemas.microsoft.com/office/powerpoint/2010/main" val="1049199903"/>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Lst>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ts val="600"/>
        </a:spcBef>
        <a:buFont typeface="Arial" charset="0"/>
        <a:buChar char="•"/>
        <a:defRPr sz="3200" kern="1200">
          <a:solidFill>
            <a:schemeClr val="tx1"/>
          </a:solidFill>
          <a:latin typeface="+mn-lt"/>
          <a:ea typeface="+mn-ea"/>
          <a:cs typeface="+mn-cs"/>
        </a:defRPr>
      </a:lvl1pPr>
      <a:lvl2pPr marL="742950" indent="-285750" algn="l" defTabSz="914400" rtl="0" eaLnBrk="1" latinLnBrk="0" hangingPunct="1">
        <a:spcBef>
          <a:spcPts val="600"/>
        </a:spcBef>
        <a:buFont typeface="Arial" charset="0"/>
        <a:buChar char="•"/>
        <a:defRPr sz="2800" b="0" i="0" u="none" kern="1200">
          <a:solidFill>
            <a:schemeClr val="tx1"/>
          </a:solidFill>
          <a:latin typeface="+mn-lt"/>
          <a:ea typeface="+mn-ea"/>
          <a:cs typeface="+mn-cs"/>
        </a:defRPr>
      </a:lvl2pPr>
      <a:lvl3pPr marL="1143000" indent="-228600" algn="l" defTabSz="914400" rtl="0" eaLnBrk="1" latinLnBrk="0" hangingPunct="1">
        <a:spcBef>
          <a:spcPts val="600"/>
        </a:spcBef>
        <a:buFont typeface="Arial" charset="0"/>
        <a:buChar char="•"/>
        <a:defRPr sz="2400" kern="1200">
          <a:solidFill>
            <a:schemeClr val="tx1"/>
          </a:solidFill>
          <a:latin typeface="+mn-lt"/>
          <a:ea typeface="+mn-ea"/>
          <a:cs typeface="+mn-cs"/>
        </a:defRPr>
      </a:lvl3pPr>
      <a:lvl4pPr marL="1600200" indent="-228600" algn="l" defTabSz="914400" rtl="0" eaLnBrk="1" latinLnBrk="0" hangingPunct="1">
        <a:spcBef>
          <a:spcPts val="600"/>
        </a:spcBef>
        <a:buFont typeface="Arial" charset="0"/>
        <a:buChar char="•"/>
        <a:defRPr sz="2000" kern="1200">
          <a:solidFill>
            <a:schemeClr val="tx1"/>
          </a:solidFill>
          <a:latin typeface="+mn-lt"/>
          <a:ea typeface="+mn-ea"/>
          <a:cs typeface="+mn-cs"/>
        </a:defRPr>
      </a:lvl4pPr>
      <a:lvl5pPr marL="2057400" indent="-228600" algn="l" defTabSz="914400" rtl="0" eaLnBrk="1" latinLnBrk="0" hangingPunct="1">
        <a:spcBef>
          <a:spcPts val="600"/>
        </a:spcBef>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www.rossmanchance.com/applets/OneSample.html?population=gettysburg" TargetMode="External"/><Relationship Id="rId1" Type="http://schemas.openxmlformats.org/officeDocument/2006/relationships/slideLayout" Target="../slideLayouts/slideLayout2.xml"/><Relationship Id="rId4" Type="http://schemas.openxmlformats.org/officeDocument/2006/relationships/image" Target="../media/image11.GIF"/></Relationships>
</file>

<file path=ppt/slides/_rels/slide14.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2.GIF"/><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2.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image" Target="../media/image15.GIF"/><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GIF"/></Relationships>
</file>

<file path=ppt/slides/_rels/slide1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GIF"/><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9.png"/><Relationship Id="rId7" Type="http://schemas.openxmlformats.org/officeDocument/2006/relationships/image" Target="../media/image15.GIF"/><Relationship Id="rId12" Type="http://schemas.openxmlformats.org/officeDocument/2006/relationships/image" Target="../media/image25.png"/><Relationship Id="rId2" Type="http://schemas.openxmlformats.org/officeDocument/2006/relationships/image" Target="../media/image11.GIF"/><Relationship Id="rId1" Type="http://schemas.openxmlformats.org/officeDocument/2006/relationships/slideLayout" Target="../slideLayouts/slideLayout2.xml"/><Relationship Id="rId6" Type="http://schemas.openxmlformats.org/officeDocument/2006/relationships/image" Target="../media/image17.GIF"/><Relationship Id="rId11" Type="http://schemas.openxmlformats.org/officeDocument/2006/relationships/image" Target="../media/image24.png"/><Relationship Id="rId5" Type="http://schemas.openxmlformats.org/officeDocument/2006/relationships/image" Target="../media/image16.GIF"/><Relationship Id="rId10" Type="http://schemas.openxmlformats.org/officeDocument/2006/relationships/image" Target="../media/image23.png"/><Relationship Id="rId4" Type="http://schemas.openxmlformats.org/officeDocument/2006/relationships/image" Target="../media/image20.png"/><Relationship Id="rId9"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32.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32.jpeg"/><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33.png"/><Relationship Id="rId1" Type="http://schemas.openxmlformats.org/officeDocument/2006/relationships/slideLayout" Target="../slideLayouts/slideLayout19.xml"/><Relationship Id="rId5" Type="http://schemas.openxmlformats.org/officeDocument/2006/relationships/image" Target="../media/image180.png"/><Relationship Id="rId4" Type="http://schemas.openxmlformats.org/officeDocument/2006/relationships/image" Target="../media/image1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0.png"/><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8" Type="http://schemas.openxmlformats.org/officeDocument/2006/relationships/image" Target="../media/image270.png"/><Relationship Id="rId13" Type="http://schemas.openxmlformats.org/officeDocument/2006/relationships/image" Target="../media/image37.png"/><Relationship Id="rId3" Type="http://schemas.openxmlformats.org/officeDocument/2006/relationships/image" Target="../media/image220.png"/><Relationship Id="rId7" Type="http://schemas.openxmlformats.org/officeDocument/2006/relationships/image" Target="../media/image260.png"/><Relationship Id="rId12" Type="http://schemas.openxmlformats.org/officeDocument/2006/relationships/image" Target="../media/image36.png"/><Relationship Id="rId2" Type="http://schemas.openxmlformats.org/officeDocument/2006/relationships/image" Target="../media/image210.png"/><Relationship Id="rId1" Type="http://schemas.openxmlformats.org/officeDocument/2006/relationships/slideLayout" Target="../slideLayouts/slideLayout19.xml"/><Relationship Id="rId6" Type="http://schemas.openxmlformats.org/officeDocument/2006/relationships/image" Target="../media/image250.png"/><Relationship Id="rId11" Type="http://schemas.openxmlformats.org/officeDocument/2006/relationships/image" Target="../media/image35.png"/><Relationship Id="rId5" Type="http://schemas.openxmlformats.org/officeDocument/2006/relationships/image" Target="../media/image240.png"/><Relationship Id="rId10" Type="http://schemas.openxmlformats.org/officeDocument/2006/relationships/image" Target="../media/image290.png"/><Relationship Id="rId4" Type="http://schemas.openxmlformats.org/officeDocument/2006/relationships/image" Target="../media/image34.jpeg"/><Relationship Id="rId9" Type="http://schemas.openxmlformats.org/officeDocument/2006/relationships/image" Target="../media/image280.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40.png"/><Relationship Id="rId7" Type="http://schemas.openxmlformats.org/officeDocument/2006/relationships/image" Target="../media/image34.jpeg"/><Relationship Id="rId12" Type="http://schemas.openxmlformats.org/officeDocument/2006/relationships/image" Target="../media/image42.png"/><Relationship Id="rId2" Type="http://schemas.openxmlformats.org/officeDocument/2006/relationships/image" Target="../media/image330.png"/><Relationship Id="rId1" Type="http://schemas.openxmlformats.org/officeDocument/2006/relationships/slideLayout" Target="../slideLayouts/slideLayout19.xml"/><Relationship Id="rId6" Type="http://schemas.openxmlformats.org/officeDocument/2006/relationships/image" Target="../media/image370.png"/><Relationship Id="rId11" Type="http://schemas.openxmlformats.org/officeDocument/2006/relationships/image" Target="../media/image41.png"/><Relationship Id="rId5" Type="http://schemas.openxmlformats.org/officeDocument/2006/relationships/image" Target="../media/image360.png"/><Relationship Id="rId10" Type="http://schemas.openxmlformats.org/officeDocument/2006/relationships/image" Target="../media/image40.png"/><Relationship Id="rId4" Type="http://schemas.openxmlformats.org/officeDocument/2006/relationships/image" Target="../media/image350.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9.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9.xml"/><Relationship Id="rId4" Type="http://schemas.openxmlformats.org/officeDocument/2006/relationships/comments" Target="../comments/comment1.xml"/></Relationships>
</file>

<file path=ppt/slides/_rels/slide3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46.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1.png"/><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s>
</file>

<file path=ppt/slides/_rels/slide47.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image" Target="../media/image66.GIF"/><Relationship Id="rId1" Type="http://schemas.openxmlformats.org/officeDocument/2006/relationships/slideLayout" Target="../slideLayouts/slideLayout2.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GIF"/></Relationships>
</file>

<file path=ppt/slides/_rels/slide48.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73.GIF"/><Relationship Id="rId4" Type="http://schemas.openxmlformats.org/officeDocument/2006/relationships/image" Target="../media/image72.GIF"/></Relationships>
</file>

<file path=ppt/slides/_rels/slide49.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44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6.GIF"/><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79.GIF"/></Relationships>
</file>

<file path=ppt/slides/_rels/slide5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8" Type="http://schemas.openxmlformats.org/officeDocument/2006/relationships/image" Target="../media/image560.png"/><Relationship Id="rId3" Type="http://schemas.openxmlformats.org/officeDocument/2006/relationships/image" Target="../media/image510.png"/><Relationship Id="rId7" Type="http://schemas.openxmlformats.org/officeDocument/2006/relationships/image" Target="../media/image83.GIF"/><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540.png"/><Relationship Id="rId5" Type="http://schemas.openxmlformats.org/officeDocument/2006/relationships/image" Target="../media/image530.png"/><Relationship Id="rId4" Type="http://schemas.openxmlformats.org/officeDocument/2006/relationships/image" Target="../media/image520.png"/><Relationship Id="rId9" Type="http://schemas.openxmlformats.org/officeDocument/2006/relationships/image" Target="../media/image84.GIF"/></Relationships>
</file>

<file path=ppt/slides/_rels/slide57.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590.png"/><Relationship Id="rId7" Type="http://schemas.openxmlformats.org/officeDocument/2006/relationships/image" Target="../media/image630.png"/><Relationship Id="rId2" Type="http://schemas.openxmlformats.org/officeDocument/2006/relationships/image" Target="../media/image580.png"/><Relationship Id="rId1" Type="http://schemas.openxmlformats.org/officeDocument/2006/relationships/slideLayout" Target="../slideLayouts/slideLayout2.xml"/><Relationship Id="rId6" Type="http://schemas.openxmlformats.org/officeDocument/2006/relationships/image" Target="../media/image620.png"/><Relationship Id="rId11" Type="http://schemas.openxmlformats.org/officeDocument/2006/relationships/image" Target="../media/image660.png"/><Relationship Id="rId5" Type="http://schemas.openxmlformats.org/officeDocument/2006/relationships/image" Target="../media/image610.png"/><Relationship Id="rId10" Type="http://schemas.openxmlformats.org/officeDocument/2006/relationships/image" Target="../media/image83.GIF"/><Relationship Id="rId4" Type="http://schemas.openxmlformats.org/officeDocument/2006/relationships/image" Target="../media/image600.png"/><Relationship Id="rId9" Type="http://schemas.openxmlformats.org/officeDocument/2006/relationships/image" Target="../media/image650.png"/></Relationships>
</file>

<file path=ppt/slides/_rels/slide58.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0.png"/><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lstStyle/>
          <a:p>
            <a:r>
              <a:rPr lang="en-US" dirty="0"/>
              <a:t>DS6371 For Live Session</a:t>
            </a:r>
            <a:br>
              <a:rPr lang="en-US" dirty="0"/>
            </a:br>
            <a:r>
              <a:rPr lang="en-US" dirty="0"/>
              <a:t>Unit 2</a:t>
            </a:r>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685801" y="866899"/>
            <a:ext cx="10131425" cy="5706093"/>
          </a:xfrm>
        </p:spPr>
        <p:txBody>
          <a:bodyPr>
            <a:normAutofit fontScale="92500" lnSpcReduction="20000"/>
          </a:bodyPr>
          <a:lstStyle/>
          <a:p>
            <a:r>
              <a:rPr lang="en-US" dirty="0"/>
              <a:t>Consider again the Sleep 1 data from the </a:t>
            </a:r>
            <a:r>
              <a:rPr lang="en-US" dirty="0" err="1"/>
              <a:t>asynch</a:t>
            </a:r>
            <a:r>
              <a:rPr lang="en-US" dirty="0"/>
              <a:t> material. Using the same app:</a:t>
            </a:r>
          </a:p>
          <a:p>
            <a:r>
              <a:rPr lang="en-US" dirty="0">
                <a:hlinkClick r:id="rId2"/>
              </a:rPr>
              <a:t>http://www.rossmanchance.com/applets/OneSample.html?population=gettysburg</a:t>
            </a:r>
            <a:endParaRPr lang="en-US" dirty="0"/>
          </a:p>
          <a:p>
            <a:endParaRPr lang="en-US" dirty="0"/>
          </a:p>
          <a:p>
            <a:pPr marL="342900" indent="-342900">
              <a:buFont typeface="+mj-lt"/>
              <a:buAutoNum type="arabicPeriod"/>
            </a:pPr>
            <a:r>
              <a:rPr lang="en-US" dirty="0"/>
              <a:t>Now, take 500 random samples, each of size 5. What is the mean of the 500 means?</a:t>
            </a:r>
          </a:p>
          <a:p>
            <a:pPr marL="342900" indent="-342900">
              <a:buFont typeface="+mj-lt"/>
              <a:buAutoNum type="arabicPeriod"/>
            </a:pPr>
            <a:r>
              <a:rPr lang="en-US" dirty="0"/>
              <a:t>What is the range of the 500 sample means(smallest value and largest value)?</a:t>
            </a:r>
          </a:p>
          <a:p>
            <a:pPr marL="342900" indent="-342900">
              <a:buFont typeface="+mj-lt"/>
              <a:buAutoNum type="arabicPeriod"/>
            </a:pPr>
            <a:r>
              <a:rPr lang="en-US" dirty="0"/>
              <a:t>What is the standard deviation of the 500 sample means? You can find this value in the upper right corner of the graph on the lower right.</a:t>
            </a:r>
          </a:p>
          <a:p>
            <a:pPr marL="342900" indent="-342900">
              <a:buFont typeface="+mj-lt"/>
              <a:buAutoNum type="arabicPeriod"/>
            </a:pPr>
            <a:r>
              <a:rPr lang="en-US" dirty="0"/>
              <a:t>Describe the distribution of 500 sample means from samples of size 5 (think shape, center, and spread).</a:t>
            </a:r>
          </a:p>
          <a:p>
            <a:pPr marL="342900" indent="-342900">
              <a:buFont typeface="+mj-lt"/>
              <a:buAutoNum type="arabicPeriod"/>
            </a:pPr>
            <a:r>
              <a:rPr lang="en-US" dirty="0"/>
              <a:t>Run the following simulations using the applet. Click “reset” before each simulation!! For each simulation, obtain the mean and standard deviation of the 500 sample means.</a:t>
            </a:r>
          </a:p>
          <a:p>
            <a:r>
              <a:rPr lang="en-US" dirty="0"/>
              <a:t>	a. Number of samples = 500, sample size = 10</a:t>
            </a:r>
          </a:p>
          <a:p>
            <a:r>
              <a:rPr lang="en-US" dirty="0"/>
              <a:t>	b. Number of samples = 500, sample size = 20</a:t>
            </a:r>
          </a:p>
          <a:p>
            <a:r>
              <a:rPr lang="en-US" dirty="0"/>
              <a:t>	c. Number of samples = 500, samples size = 50</a:t>
            </a:r>
          </a:p>
          <a:p>
            <a:pPr marL="342900" indent="-342900">
              <a:buFont typeface="+mj-lt"/>
              <a:buAutoNum type="arabicPeriod" startAt="6"/>
            </a:pPr>
            <a:r>
              <a:rPr lang="en-US" dirty="0"/>
              <a:t>For each of a, b, and c, above, describe the shape of the distribution of the 500 sample means relative to the original population distribution.</a:t>
            </a:r>
          </a:p>
          <a:p>
            <a:pPr marL="342900" indent="-342900">
              <a:buFont typeface="+mj-lt"/>
              <a:buAutoNum type="arabicPeriod" startAt="6"/>
            </a:pPr>
            <a:r>
              <a:rPr lang="en-US" dirty="0"/>
              <a:t>For each of a, b, and c, calculate sigma divided by the square root of n and compare this to the standard deviation of the distribution of the sample means from your simulation.</a:t>
            </a:r>
          </a:p>
          <a:p>
            <a:pPr marL="0" indent="0">
              <a:buNone/>
            </a:pPr>
            <a:endParaRPr lang="en-US" dirty="0"/>
          </a:p>
        </p:txBody>
      </p:sp>
    </p:spTree>
    <p:extLst>
      <p:ext uri="{BB962C8B-B14F-4D97-AF65-F5344CB8AC3E}">
        <p14:creationId xmlns:p14="http://schemas.microsoft.com/office/powerpoint/2010/main" val="4155292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err="1"/>
              <a:t>Clt</a:t>
            </a:r>
            <a:r>
              <a:rPr lang="en-US" dirty="0"/>
              <a:t> activity</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1"/>
            <a:ext cx="11839698" cy="3479909"/>
          </a:xfrm>
        </p:spPr>
        <p:txBody>
          <a:bodyPr>
            <a:normAutofit fontScale="92500" lnSpcReduction="20000"/>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pPr marL="342900" indent="-342900">
              <a:buFont typeface="+mj-lt"/>
              <a:buAutoNum type="arabicPeriod" startAt="8"/>
            </a:pPr>
            <a:r>
              <a:rPr lang="en-US" dirty="0"/>
              <a:t>Describe the distributions of the sample means for samples of size 5, 10, 20, and 50. How do these distributions compare to one another, and to the population distribution?</a:t>
            </a:r>
          </a:p>
          <a:p>
            <a:pPr marL="342900" indent="-342900">
              <a:buFont typeface="+mj-lt"/>
              <a:buAutoNum type="arabicPeriod" startAt="8"/>
            </a:pPr>
            <a:r>
              <a:rPr lang="en-US" dirty="0"/>
              <a:t>What would you expect to happen to the distribution of the sample means if we changed the sample size again, to a larger number?</a:t>
            </a:r>
          </a:p>
          <a:p>
            <a:pPr marL="342900" indent="-342900">
              <a:buFont typeface="+mj-lt"/>
              <a:buAutoNum type="arabicPeriod" startAt="8"/>
            </a:pPr>
            <a:r>
              <a:rPr lang="en-US" dirty="0"/>
              <a:t>What is the pattern that you see?</a:t>
            </a:r>
          </a:p>
          <a:p>
            <a:pPr marL="342900" indent="-342900">
              <a:buFont typeface="+mj-lt"/>
              <a:buAutoNum type="arabicPeriod" startAt="8"/>
            </a:pPr>
            <a:r>
              <a:rPr lang="en-US"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pPr marL="342900" indent="-342900">
              <a:buFont typeface="+mj-lt"/>
              <a:buAutoNum type="arabicPeriod" startAt="8"/>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spTree>
    <p:extLst>
      <p:ext uri="{BB962C8B-B14F-4D97-AF65-F5344CB8AC3E}">
        <p14:creationId xmlns:p14="http://schemas.microsoft.com/office/powerpoint/2010/main" val="13738135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p:txBody>
      </p:sp>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3"/>
          <a:stretch>
            <a:fillRect/>
          </a:stretch>
        </p:blipFill>
        <p:spPr>
          <a:xfrm>
            <a:off x="3230363" y="2052660"/>
            <a:ext cx="4681880" cy="3913646"/>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05230" y="6026148"/>
            <a:ext cx="10131425"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population has an approximate normal distribution with mean approximately 8 and standard deviation 1.510.</a:t>
            </a:r>
          </a:p>
        </p:txBody>
      </p:sp>
    </p:spTree>
    <p:extLst>
      <p:ext uri="{BB962C8B-B14F-4D97-AF65-F5344CB8AC3E}">
        <p14:creationId xmlns:p14="http://schemas.microsoft.com/office/powerpoint/2010/main" val="1324350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459A9B57-206B-4A44-B80F-30CE5DDA8D70}"/>
              </a:ext>
            </a:extLst>
          </p:cNvPr>
          <p:cNvSpPr>
            <a:spLocks noGrp="1"/>
          </p:cNvSpPr>
          <p:nvPr>
            <p:ph idx="1"/>
          </p:nvPr>
        </p:nvSpPr>
        <p:spPr>
          <a:xfrm>
            <a:off x="505591" y="763118"/>
            <a:ext cx="10131425" cy="1736137"/>
          </a:xfrm>
        </p:spPr>
        <p:txBody>
          <a:bodyPr>
            <a:normAutofit/>
          </a:bodyPr>
          <a:lstStyle/>
          <a:p>
            <a:pPr marL="0" indent="0">
              <a:buNone/>
            </a:pPr>
            <a:r>
              <a:rPr lang="en-US" dirty="0"/>
              <a:t>Consider again the Sleep 1 data from the </a:t>
            </a:r>
            <a:r>
              <a:rPr lang="en-US" dirty="0" err="1"/>
              <a:t>asynch</a:t>
            </a:r>
            <a:r>
              <a:rPr lang="en-US" dirty="0"/>
              <a:t> material. Using the same app:</a:t>
            </a:r>
          </a:p>
          <a:p>
            <a:pPr marL="0" indent="0">
              <a:buNone/>
            </a:pPr>
            <a:r>
              <a:rPr lang="en-US" dirty="0">
                <a:hlinkClick r:id="rId2"/>
              </a:rPr>
              <a:t>http://www.rossmanchance.com/applets/OneSample.html?population=gettysburg</a:t>
            </a:r>
            <a:endParaRPr lang="en-US" dirty="0"/>
          </a:p>
          <a:p>
            <a:endParaRPr lang="en-US" dirty="0"/>
          </a:p>
          <a:p>
            <a:pPr marL="342900" indent="-342900">
              <a:buFont typeface="+mj-lt"/>
              <a:buAutoNum type="arabicPeriod"/>
            </a:pPr>
            <a:r>
              <a:rPr lang="en-US" dirty="0"/>
              <a:t>Now, take 500 random samples, each of size 5. What is the mean of the 500 means?</a:t>
            </a:r>
          </a:p>
        </p:txBody>
      </p:sp>
      <p:pic>
        <p:nvPicPr>
          <p:cNvPr id="8" name="Picture 7">
            <a:extLst>
              <a:ext uri="{FF2B5EF4-FFF2-40B4-BE49-F238E27FC236}">
                <a16:creationId xmlns:a16="http://schemas.microsoft.com/office/drawing/2014/main" id="{87294F89-F7E0-4BB0-931E-CFDD6ACC15A3}"/>
              </a:ext>
            </a:extLst>
          </p:cNvPr>
          <p:cNvPicPr>
            <a:picLocks noChangeAspect="1"/>
          </p:cNvPicPr>
          <p:nvPr/>
        </p:nvPicPr>
        <p:blipFill>
          <a:blip r:embed="rId3"/>
          <a:stretch>
            <a:fillRect/>
          </a:stretch>
        </p:blipFill>
        <p:spPr>
          <a:xfrm>
            <a:off x="6321785" y="2607160"/>
            <a:ext cx="3286125" cy="2952750"/>
          </a:xfrm>
          <a:prstGeom prst="rect">
            <a:avLst/>
          </a:prstGeom>
        </p:spPr>
      </p:pic>
      <p:pic>
        <p:nvPicPr>
          <p:cNvPr id="10" name="Picture 9">
            <a:extLst>
              <a:ext uri="{FF2B5EF4-FFF2-40B4-BE49-F238E27FC236}">
                <a16:creationId xmlns:a16="http://schemas.microsoft.com/office/drawing/2014/main" id="{3C766A5C-14DB-4F16-B660-881B01230D72}"/>
              </a:ext>
            </a:extLst>
          </p:cNvPr>
          <p:cNvPicPr>
            <a:picLocks noChangeAspect="1"/>
          </p:cNvPicPr>
          <p:nvPr/>
        </p:nvPicPr>
        <p:blipFill>
          <a:blip r:embed="rId4"/>
          <a:stretch>
            <a:fillRect/>
          </a:stretch>
        </p:blipFill>
        <p:spPr>
          <a:xfrm>
            <a:off x="2094840" y="2723803"/>
            <a:ext cx="3076575" cy="2571750"/>
          </a:xfrm>
          <a:prstGeom prst="rect">
            <a:avLst/>
          </a:prstGeom>
        </p:spPr>
      </p:pic>
      <p:sp>
        <p:nvSpPr>
          <p:cNvPr id="11" name="Content Placeholder 4">
            <a:extLst>
              <a:ext uri="{FF2B5EF4-FFF2-40B4-BE49-F238E27FC236}">
                <a16:creationId xmlns:a16="http://schemas.microsoft.com/office/drawing/2014/main" id="{15189F51-E1CB-4CBA-A582-C99BC0CA0347}"/>
              </a:ext>
            </a:extLst>
          </p:cNvPr>
          <p:cNvSpPr txBox="1">
            <a:spLocks/>
          </p:cNvSpPr>
          <p:nvPr/>
        </p:nvSpPr>
        <p:spPr>
          <a:xfrm>
            <a:off x="745870" y="5966306"/>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mean of the 500 sample means is 8.012, which is very close to the mean of the population (8.001). </a:t>
            </a:r>
          </a:p>
        </p:txBody>
      </p:sp>
    </p:spTree>
    <p:extLst>
      <p:ext uri="{BB962C8B-B14F-4D97-AF65-F5344CB8AC3E}">
        <p14:creationId xmlns:p14="http://schemas.microsoft.com/office/powerpoint/2010/main" val="3690679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425496" y="1121307"/>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2. What is the range of the 500 sample means(smallest value and largest value)?</a:t>
            </a:r>
          </a:p>
          <a:p>
            <a:pPr marL="0" indent="0">
              <a:buNone/>
            </a:pPr>
            <a:endParaRPr lang="en-US" dirty="0"/>
          </a:p>
        </p:txBody>
      </p:sp>
      <p:pic>
        <p:nvPicPr>
          <p:cNvPr id="8" name="Picture 7">
            <a:extLst>
              <a:ext uri="{FF2B5EF4-FFF2-40B4-BE49-F238E27FC236}">
                <a16:creationId xmlns:a16="http://schemas.microsoft.com/office/drawing/2014/main" id="{B4E8BF50-1849-4729-A1B1-82B7370C7BDC}"/>
              </a:ext>
            </a:extLst>
          </p:cNvPr>
          <p:cNvPicPr>
            <a:picLocks noChangeAspect="1"/>
          </p:cNvPicPr>
          <p:nvPr/>
        </p:nvPicPr>
        <p:blipFill>
          <a:blip r:embed="rId2"/>
          <a:stretch>
            <a:fillRect/>
          </a:stretch>
        </p:blipFill>
        <p:spPr>
          <a:xfrm>
            <a:off x="1793857" y="1974597"/>
            <a:ext cx="3266359" cy="3551850"/>
          </a:xfrm>
          <a:prstGeom prst="rect">
            <a:avLst/>
          </a:prstGeom>
        </p:spPr>
      </p:pic>
      <p:sp>
        <p:nvSpPr>
          <p:cNvPr id="9" name="Content Placeholder 4">
            <a:extLst>
              <a:ext uri="{FF2B5EF4-FFF2-40B4-BE49-F238E27FC236}">
                <a16:creationId xmlns:a16="http://schemas.microsoft.com/office/drawing/2014/main" id="{39B3E91F-9955-42B9-BB09-0DFA6535DFE3}"/>
              </a:ext>
            </a:extLst>
          </p:cNvPr>
          <p:cNvSpPr txBox="1">
            <a:spLocks/>
          </p:cNvSpPr>
          <p:nvPr/>
        </p:nvSpPr>
        <p:spPr>
          <a:xfrm>
            <a:off x="3013405" y="1505710"/>
            <a:ext cx="827262"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Min</a:t>
            </a:r>
          </a:p>
        </p:txBody>
      </p:sp>
      <p:pic>
        <p:nvPicPr>
          <p:cNvPr id="11" name="Picture 10">
            <a:extLst>
              <a:ext uri="{FF2B5EF4-FFF2-40B4-BE49-F238E27FC236}">
                <a16:creationId xmlns:a16="http://schemas.microsoft.com/office/drawing/2014/main" id="{03445770-A483-448D-B632-4A3D58CDC231}"/>
              </a:ext>
            </a:extLst>
          </p:cNvPr>
          <p:cNvPicPr>
            <a:picLocks noChangeAspect="1"/>
          </p:cNvPicPr>
          <p:nvPr/>
        </p:nvPicPr>
        <p:blipFill>
          <a:blip r:embed="rId3"/>
          <a:stretch>
            <a:fillRect/>
          </a:stretch>
        </p:blipFill>
        <p:spPr>
          <a:xfrm>
            <a:off x="6668255" y="1974597"/>
            <a:ext cx="3218864" cy="3551850"/>
          </a:xfrm>
          <a:prstGeom prst="rect">
            <a:avLst/>
          </a:prstGeom>
        </p:spPr>
      </p:pic>
      <p:sp>
        <p:nvSpPr>
          <p:cNvPr id="12" name="Content Placeholder 4">
            <a:extLst>
              <a:ext uri="{FF2B5EF4-FFF2-40B4-BE49-F238E27FC236}">
                <a16:creationId xmlns:a16="http://schemas.microsoft.com/office/drawing/2014/main" id="{A83C7BE0-141F-408C-8881-02F86C6E4464}"/>
              </a:ext>
            </a:extLst>
          </p:cNvPr>
          <p:cNvSpPr txBox="1">
            <a:spLocks/>
          </p:cNvSpPr>
          <p:nvPr/>
        </p:nvSpPr>
        <p:spPr>
          <a:xfrm>
            <a:off x="7830498" y="1501783"/>
            <a:ext cx="89437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Max</a:t>
            </a:r>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2054036" y="5786096"/>
            <a:ext cx="7614518" cy="57956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smallest of the 500 sample means is about 6.3, and the largest is about 9.65.</a:t>
            </a:r>
          </a:p>
        </p:txBody>
      </p:sp>
    </p:spTree>
    <p:extLst>
      <p:ext uri="{BB962C8B-B14F-4D97-AF65-F5344CB8AC3E}">
        <p14:creationId xmlns:p14="http://schemas.microsoft.com/office/powerpoint/2010/main" val="1436214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6" name="Content Placeholder 4">
            <a:extLst>
              <a:ext uri="{FF2B5EF4-FFF2-40B4-BE49-F238E27FC236}">
                <a16:creationId xmlns:a16="http://schemas.microsoft.com/office/drawing/2014/main" id="{8F647232-ED68-4BC5-A965-C7A316853B07}"/>
              </a:ext>
            </a:extLst>
          </p:cNvPr>
          <p:cNvSpPr txBox="1">
            <a:spLocks/>
          </p:cNvSpPr>
          <p:nvPr/>
        </p:nvSpPr>
        <p:spPr>
          <a:xfrm>
            <a:off x="305445" y="758203"/>
            <a:ext cx="6016728" cy="62739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3. What is the standard deviation of the 500 sample means?</a:t>
            </a:r>
          </a:p>
        </p:txBody>
      </p:sp>
      <p:pic>
        <p:nvPicPr>
          <p:cNvPr id="7" name="Picture 6">
            <a:extLst>
              <a:ext uri="{FF2B5EF4-FFF2-40B4-BE49-F238E27FC236}">
                <a16:creationId xmlns:a16="http://schemas.microsoft.com/office/drawing/2014/main" id="{09AA93D2-4BE7-4250-9EFF-F859C8594FBF}"/>
              </a:ext>
            </a:extLst>
          </p:cNvPr>
          <p:cNvPicPr>
            <a:picLocks noChangeAspect="1"/>
          </p:cNvPicPr>
          <p:nvPr/>
        </p:nvPicPr>
        <p:blipFill>
          <a:blip r:embed="rId2"/>
          <a:stretch>
            <a:fillRect/>
          </a:stretch>
        </p:blipFill>
        <p:spPr>
          <a:xfrm>
            <a:off x="6121551" y="1379073"/>
            <a:ext cx="3286125" cy="2952750"/>
          </a:xfrm>
          <a:prstGeom prst="rect">
            <a:avLst/>
          </a:prstGeom>
        </p:spPr>
      </p:pic>
      <p:pic>
        <p:nvPicPr>
          <p:cNvPr id="9" name="Picture 8">
            <a:extLst>
              <a:ext uri="{FF2B5EF4-FFF2-40B4-BE49-F238E27FC236}">
                <a16:creationId xmlns:a16="http://schemas.microsoft.com/office/drawing/2014/main" id="{0DFD6D4A-F0C2-4AB6-9034-3AC86941D3E3}"/>
              </a:ext>
            </a:extLst>
          </p:cNvPr>
          <p:cNvPicPr>
            <a:picLocks noChangeAspect="1"/>
          </p:cNvPicPr>
          <p:nvPr/>
        </p:nvPicPr>
        <p:blipFill>
          <a:blip r:embed="rId3"/>
          <a:stretch>
            <a:fillRect/>
          </a:stretch>
        </p:blipFill>
        <p:spPr>
          <a:xfrm>
            <a:off x="1594254" y="1495716"/>
            <a:ext cx="3076575" cy="2571750"/>
          </a:xfrm>
          <a:prstGeom prst="rect">
            <a:avLst/>
          </a:prstGeom>
        </p:spPr>
      </p:pic>
      <p:cxnSp>
        <p:nvCxnSpPr>
          <p:cNvPr id="3" name="Straight Arrow Connector 2">
            <a:extLst>
              <a:ext uri="{FF2B5EF4-FFF2-40B4-BE49-F238E27FC236}">
                <a16:creationId xmlns:a16="http://schemas.microsoft.com/office/drawing/2014/main" id="{F4FEFD54-48BA-46ED-BD09-C16729FC8523}"/>
              </a:ext>
            </a:extLst>
          </p:cNvPr>
          <p:cNvCxnSpPr/>
          <p:nvPr/>
        </p:nvCxnSpPr>
        <p:spPr>
          <a:xfrm>
            <a:off x="5686622" y="2189229"/>
            <a:ext cx="982611"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ontent Placeholder 4">
            <a:extLst>
              <a:ext uri="{FF2B5EF4-FFF2-40B4-BE49-F238E27FC236}">
                <a16:creationId xmlns:a16="http://schemas.microsoft.com/office/drawing/2014/main" id="{2699D715-46EB-45B2-A6CD-5B6A12BD694F}"/>
              </a:ext>
            </a:extLst>
          </p:cNvPr>
          <p:cNvSpPr txBox="1">
            <a:spLocks/>
          </p:cNvSpPr>
          <p:nvPr/>
        </p:nvSpPr>
        <p:spPr>
          <a:xfrm>
            <a:off x="2211617" y="4382201"/>
            <a:ext cx="5715026"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b="1" dirty="0">
                <a:solidFill>
                  <a:srgbClr val="FFFF00"/>
                </a:solidFill>
              </a:rPr>
              <a:t>The standard deviation of the 500 sample means is 0.658</a:t>
            </a: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6A08CBA1-88D1-4590-89A1-1EB2D4BC79F2}"/>
                  </a:ext>
                </a:extLst>
              </p:cNvPr>
              <p:cNvSpPr txBox="1">
                <a:spLocks/>
              </p:cNvSpPr>
              <p:nvPr/>
            </p:nvSpPr>
            <p:spPr>
              <a:xfrm>
                <a:off x="4171447" y="535243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11" name="Content Placeholder 2">
                <a:extLst>
                  <a:ext uri="{FF2B5EF4-FFF2-40B4-BE49-F238E27FC236}">
                    <a16:creationId xmlns:a16="http://schemas.microsoft.com/office/drawing/2014/main" id="{6A08CBA1-88D1-4590-89A1-1EB2D4BC79F2}"/>
                  </a:ext>
                </a:extLst>
              </p:cNvPr>
              <p:cNvSpPr txBox="1">
                <a:spLocks noRot="1" noChangeAspect="1" noMove="1" noResize="1" noEditPoints="1" noAdjustHandles="1" noChangeArrowheads="1" noChangeShapeType="1" noTextEdit="1"/>
              </p:cNvSpPr>
              <p:nvPr/>
            </p:nvSpPr>
            <p:spPr>
              <a:xfrm>
                <a:off x="4171447" y="5352439"/>
                <a:ext cx="1171698" cy="1341910"/>
              </a:xfrm>
              <a:prstGeom prst="rect">
                <a:avLst/>
              </a:prstGeom>
              <a:blipFill>
                <a:blip r:embed="rId4"/>
                <a:stretch>
                  <a:fillRect/>
                </a:stretch>
              </a:blipFill>
              <a:ln>
                <a:noFill/>
              </a:ln>
            </p:spPr>
            <p:txBody>
              <a:bodyPr/>
              <a:lstStyle/>
              <a:p>
                <a:r>
                  <a:rPr lang="en-US">
                    <a:noFill/>
                  </a:rPr>
                  <a:t> </a:t>
                </a:r>
              </a:p>
            </p:txBody>
          </p:sp>
        </mc:Fallback>
      </mc:AlternateContent>
      <p:sp>
        <p:nvSpPr>
          <p:cNvPr id="12" name="Content Placeholder 4">
            <a:extLst>
              <a:ext uri="{FF2B5EF4-FFF2-40B4-BE49-F238E27FC236}">
                <a16:creationId xmlns:a16="http://schemas.microsoft.com/office/drawing/2014/main" id="{10279606-44E9-476E-82A6-D6C1D606E94B}"/>
              </a:ext>
            </a:extLst>
          </p:cNvPr>
          <p:cNvSpPr txBox="1">
            <a:spLocks/>
          </p:cNvSpPr>
          <p:nvPr/>
        </p:nvSpPr>
        <p:spPr>
          <a:xfrm>
            <a:off x="65174" y="5225086"/>
            <a:ext cx="3771680" cy="1466126"/>
          </a:xfrm>
          <a:prstGeom prst="rect">
            <a:avLst/>
          </a:prstGeom>
          <a:ln w="19050">
            <a:solidFill>
              <a:srgbClr val="66FFFF"/>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The standard deviation of the average</a:t>
            </a:r>
          </a:p>
          <a:p>
            <a:pPr marL="0" indent="0">
              <a:buNone/>
            </a:pPr>
            <a:r>
              <a:rPr lang="en-US" dirty="0">
                <a:solidFill>
                  <a:srgbClr val="66FFFF"/>
                </a:solidFill>
              </a:rPr>
              <a:t>			    aka</a:t>
            </a:r>
          </a:p>
          <a:p>
            <a:pPr marL="0" indent="0">
              <a:buNone/>
            </a:pPr>
            <a:r>
              <a:rPr lang="en-US" dirty="0">
                <a:solidFill>
                  <a:srgbClr val="66FFFF"/>
                </a:solidFill>
              </a:rPr>
              <a:t>Standard deviation of the sampling distribution for the sample mean </a:t>
            </a:r>
          </a:p>
        </p:txBody>
      </p:sp>
      <p:sp>
        <p:nvSpPr>
          <p:cNvPr id="13" name="Content Placeholder 2">
            <a:extLst>
              <a:ext uri="{FF2B5EF4-FFF2-40B4-BE49-F238E27FC236}">
                <a16:creationId xmlns:a16="http://schemas.microsoft.com/office/drawing/2014/main" id="{AC6371D0-2778-4252-AA2F-FFBBEC28273B}"/>
              </a:ext>
            </a:extLst>
          </p:cNvPr>
          <p:cNvSpPr txBox="1">
            <a:spLocks/>
          </p:cNvSpPr>
          <p:nvPr/>
        </p:nvSpPr>
        <p:spPr>
          <a:xfrm>
            <a:off x="3804813" y="5386444"/>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4" name="Content Placeholder 2">
            <a:extLst>
              <a:ext uri="{FF2B5EF4-FFF2-40B4-BE49-F238E27FC236}">
                <a16:creationId xmlns:a16="http://schemas.microsoft.com/office/drawing/2014/main" id="{BFA45EC7-5F1B-44F2-95E1-EE21C11785DC}"/>
              </a:ext>
            </a:extLst>
          </p:cNvPr>
          <p:cNvSpPr txBox="1">
            <a:spLocks/>
          </p:cNvSpPr>
          <p:nvPr/>
        </p:nvSpPr>
        <p:spPr>
          <a:xfrm>
            <a:off x="5069130" y="5415771"/>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mc:AlternateContent xmlns:mc="http://schemas.openxmlformats.org/markup-compatibility/2006" xmlns:a14="http://schemas.microsoft.com/office/drawing/2010/main">
        <mc:Choice Requires="a14">
          <p:sp>
            <p:nvSpPr>
              <p:cNvPr id="15" name="Content Placeholder 2">
                <a:extLst>
                  <a:ext uri="{FF2B5EF4-FFF2-40B4-BE49-F238E27FC236}">
                    <a16:creationId xmlns:a16="http://schemas.microsoft.com/office/drawing/2014/main" id="{9B530BFF-48A1-4950-B50F-1FB7C075C26D}"/>
                  </a:ext>
                </a:extLst>
              </p:cNvPr>
              <p:cNvSpPr txBox="1">
                <a:spLocks/>
              </p:cNvSpPr>
              <p:nvPr/>
            </p:nvSpPr>
            <p:spPr>
              <a:xfrm>
                <a:off x="5672925" y="5344591"/>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n-US" sz="3200" b="0" i="1" smtClean="0">
                              <a:solidFill>
                                <a:srgbClr val="66FFFF"/>
                              </a:solidFill>
                              <a:latin typeface="Cambria Math" panose="02040503050406030204" pitchFamily="18" charset="0"/>
                            </a:rPr>
                            <m:t>1</m:t>
                          </m:r>
                          <m:r>
                            <a:rPr lang="en-US" sz="3200" b="0" i="1" smtClean="0">
                              <a:solidFill>
                                <a:srgbClr val="66FFFF"/>
                              </a:solidFill>
                              <a:latin typeface="Cambria Math" panose="02040503050406030204" pitchFamily="18" charset="0"/>
                            </a:rPr>
                            <m:t>.</m:t>
                          </m:r>
                          <m:r>
                            <a:rPr lang="en-US" sz="3200" b="0" i="1" smtClean="0">
                              <a:solidFill>
                                <a:srgbClr val="66FFFF"/>
                              </a:solidFill>
                              <a:latin typeface="Cambria Math" panose="02040503050406030204" pitchFamily="18" charset="0"/>
                            </a:rPr>
                            <m:t>510</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5</m:t>
                              </m:r>
                            </m:e>
                          </m:rad>
                        </m:den>
                      </m:f>
                    </m:oMath>
                  </m:oMathPara>
                </a14:m>
                <a:endParaRPr lang="en-US" sz="3200" dirty="0">
                  <a:solidFill>
                    <a:srgbClr val="66FFFF"/>
                  </a:solidFill>
                </a:endParaRPr>
              </a:p>
            </p:txBody>
          </p:sp>
        </mc:Choice>
        <mc:Fallback xmlns="">
          <p:sp>
            <p:nvSpPr>
              <p:cNvPr id="15" name="Content Placeholder 2">
                <a:extLst>
                  <a:ext uri="{FF2B5EF4-FFF2-40B4-BE49-F238E27FC236}">
                    <a16:creationId xmlns:a16="http://schemas.microsoft.com/office/drawing/2014/main" id="{9B530BFF-48A1-4950-B50F-1FB7C075C26D}"/>
                  </a:ext>
                </a:extLst>
              </p:cNvPr>
              <p:cNvSpPr txBox="1">
                <a:spLocks noRot="1" noChangeAspect="1" noMove="1" noResize="1" noEditPoints="1" noAdjustHandles="1" noChangeArrowheads="1" noChangeShapeType="1" noTextEdit="1"/>
              </p:cNvSpPr>
              <p:nvPr/>
            </p:nvSpPr>
            <p:spPr>
              <a:xfrm>
                <a:off x="5672925" y="5344591"/>
                <a:ext cx="1171698" cy="1341910"/>
              </a:xfrm>
              <a:prstGeom prst="rect">
                <a:avLst/>
              </a:prstGeom>
              <a:blipFill>
                <a:blip r:embed="rId5"/>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88916F8E-B33F-4BAE-B063-8B08521B65AF}"/>
              </a:ext>
            </a:extLst>
          </p:cNvPr>
          <p:cNvSpPr txBox="1">
            <a:spLocks/>
          </p:cNvSpPr>
          <p:nvPr/>
        </p:nvSpPr>
        <p:spPr>
          <a:xfrm>
            <a:off x="6766273" y="5438029"/>
            <a:ext cx="892628" cy="1227116"/>
          </a:xfrm>
          <a:prstGeom prst="rect">
            <a:avLst/>
          </a:prstGeom>
          <a:ln>
            <a:no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8000" dirty="0">
                <a:solidFill>
                  <a:srgbClr val="66FFFF"/>
                </a:solidFill>
              </a:rPr>
              <a:t>=</a:t>
            </a:r>
          </a:p>
        </p:txBody>
      </p:sp>
      <p:sp>
        <p:nvSpPr>
          <p:cNvPr id="17" name="Content Placeholder 2">
            <a:extLst>
              <a:ext uri="{FF2B5EF4-FFF2-40B4-BE49-F238E27FC236}">
                <a16:creationId xmlns:a16="http://schemas.microsoft.com/office/drawing/2014/main" id="{8FDC05DC-B704-4F9B-A6C0-127F0C677F12}"/>
              </a:ext>
            </a:extLst>
          </p:cNvPr>
          <p:cNvSpPr txBox="1">
            <a:spLocks/>
          </p:cNvSpPr>
          <p:nvPr/>
        </p:nvSpPr>
        <p:spPr>
          <a:xfrm>
            <a:off x="7334950" y="5537883"/>
            <a:ext cx="1635524" cy="96067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3200" dirty="0">
                <a:solidFill>
                  <a:srgbClr val="66FFFF"/>
                </a:solidFill>
              </a:rPr>
              <a:t>0.6725</a:t>
            </a:r>
          </a:p>
        </p:txBody>
      </p:sp>
      <p:sp>
        <p:nvSpPr>
          <p:cNvPr id="18" name="Rectangle: Rounded Corners 17">
            <a:extLst>
              <a:ext uri="{FF2B5EF4-FFF2-40B4-BE49-F238E27FC236}">
                <a16:creationId xmlns:a16="http://schemas.microsoft.com/office/drawing/2014/main" id="{F2F268B7-500B-4AB9-BC3C-7EB58D1A9061}"/>
              </a:ext>
            </a:extLst>
          </p:cNvPr>
          <p:cNvSpPr/>
          <p:nvPr/>
        </p:nvSpPr>
        <p:spPr>
          <a:xfrm>
            <a:off x="9275456" y="4743858"/>
            <a:ext cx="2837153" cy="204881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This is very close to the standard deviation of the sampling distribution from our simulation! </a:t>
            </a:r>
          </a:p>
          <a:p>
            <a:endParaRPr lang="en-US" sz="1200" dirty="0">
              <a:solidFill>
                <a:schemeClr val="bg1"/>
              </a:solidFill>
            </a:endParaRPr>
          </a:p>
          <a:p>
            <a:r>
              <a:rPr lang="en-US" sz="1200" dirty="0">
                <a:solidFill>
                  <a:schemeClr val="bg1"/>
                </a:solidFill>
              </a:rPr>
              <a:t>The result shows that our sampling distribution is consistent with the fact that the standard deviation of the average should approach the population standard deviation divided by the square root of the sample size.</a:t>
            </a:r>
          </a:p>
        </p:txBody>
      </p:sp>
      <p:cxnSp>
        <p:nvCxnSpPr>
          <p:cNvPr id="20" name="Straight Arrow Connector 19">
            <a:extLst>
              <a:ext uri="{FF2B5EF4-FFF2-40B4-BE49-F238E27FC236}">
                <a16:creationId xmlns:a16="http://schemas.microsoft.com/office/drawing/2014/main" id="{F76D6060-F758-4B32-9C8C-76BABB8824C8}"/>
              </a:ext>
            </a:extLst>
          </p:cNvPr>
          <p:cNvCxnSpPr/>
          <p:nvPr/>
        </p:nvCxnSpPr>
        <p:spPr>
          <a:xfrm flipH="1">
            <a:off x="8636742" y="6060403"/>
            <a:ext cx="553979" cy="0"/>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8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fade">
                                      <p:cBhvr>
                                        <p:cTn id="38" dur="500"/>
                                        <p:tgtEl>
                                          <p:spTgt spid="17"/>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3" grpId="0"/>
      <p:bldP spid="14" grpId="0"/>
      <p:bldP spid="15" grpId="0"/>
      <p:bldP spid="17" grpId="0"/>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85198"/>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98566" y="727518"/>
            <a:ext cx="10131425"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4. Describe the distribution of 500 sample means from samples of size 5 (think shape, center, and spread).</a:t>
            </a:r>
          </a:p>
          <a:p>
            <a:pPr marL="0" indent="0">
              <a:buNone/>
            </a:pPr>
            <a:endParaRPr lang="en-US" dirty="0"/>
          </a:p>
        </p:txBody>
      </p:sp>
      <p:sp>
        <p:nvSpPr>
          <p:cNvPr id="13" name="Content Placeholder 4">
            <a:extLst>
              <a:ext uri="{FF2B5EF4-FFF2-40B4-BE49-F238E27FC236}">
                <a16:creationId xmlns:a16="http://schemas.microsoft.com/office/drawing/2014/main" id="{EC539854-69E3-4AD2-AB76-979E272FB1FA}"/>
              </a:ext>
            </a:extLst>
          </p:cNvPr>
          <p:cNvSpPr txBox="1">
            <a:spLocks/>
          </p:cNvSpPr>
          <p:nvPr/>
        </p:nvSpPr>
        <p:spPr>
          <a:xfrm>
            <a:off x="109016" y="4496218"/>
            <a:ext cx="11973967" cy="227658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US" dirty="0">
                <a:solidFill>
                  <a:srgbClr val="66FFFF"/>
                </a:solidFill>
              </a:rPr>
              <a:t>The shape is approximately normal, centered at approximately the mean of the populations distribution (~8). </a:t>
            </a:r>
          </a:p>
          <a:p>
            <a:r>
              <a:rPr lang="en-US" dirty="0">
                <a:solidFill>
                  <a:srgbClr val="66FFFF"/>
                </a:solidFill>
              </a:rPr>
              <a:t>From CLT we know that the sampling distribution of the sample mean will be approximately normal…</a:t>
            </a:r>
          </a:p>
          <a:p>
            <a:pPr marL="800100" lvl="1" indent="-342900">
              <a:buAutoNum type="arabicParenR"/>
            </a:pPr>
            <a:r>
              <a:rPr lang="en-US" dirty="0">
                <a:solidFill>
                  <a:srgbClr val="66FFFF"/>
                </a:solidFill>
              </a:rPr>
              <a:t>Regardless of the underlying distributions shape if we take large enough samples (which we didn’t do here, our samples were size 5).</a:t>
            </a:r>
          </a:p>
          <a:p>
            <a:pPr marL="800100" lvl="1" indent="-342900">
              <a:buAutoNum type="arabicParenR"/>
            </a:pPr>
            <a:r>
              <a:rPr lang="en-US" dirty="0">
                <a:solidFill>
                  <a:srgbClr val="66FFFF"/>
                </a:solidFill>
              </a:rPr>
              <a:t>Regardless of sample size provided the underlying population we sample from is normally distributed (which is the case here).</a:t>
            </a:r>
          </a:p>
          <a:p>
            <a:r>
              <a:rPr lang="en-US" dirty="0">
                <a:solidFill>
                  <a:srgbClr val="66FFFF"/>
                </a:solidFill>
              </a:rPr>
              <a:t>The sampling distribution is less spread out than the populations distribution. In fact, the standard deviation of the sampling distribution for the average approaches the standard deviation of the population divided by the square root of n! </a:t>
            </a:r>
          </a:p>
        </p:txBody>
      </p:sp>
      <p:pic>
        <p:nvPicPr>
          <p:cNvPr id="10" name="Picture 9">
            <a:extLst>
              <a:ext uri="{FF2B5EF4-FFF2-40B4-BE49-F238E27FC236}">
                <a16:creationId xmlns:a16="http://schemas.microsoft.com/office/drawing/2014/main" id="{71DDC857-2913-4F6E-8202-C93238FE6569}"/>
              </a:ext>
            </a:extLst>
          </p:cNvPr>
          <p:cNvPicPr>
            <a:picLocks noChangeAspect="1"/>
          </p:cNvPicPr>
          <p:nvPr/>
        </p:nvPicPr>
        <p:blipFill>
          <a:blip r:embed="rId2"/>
          <a:stretch>
            <a:fillRect/>
          </a:stretch>
        </p:blipFill>
        <p:spPr>
          <a:xfrm>
            <a:off x="6161598" y="1472825"/>
            <a:ext cx="3286125" cy="2952750"/>
          </a:xfrm>
          <a:prstGeom prst="rect">
            <a:avLst/>
          </a:prstGeom>
        </p:spPr>
      </p:pic>
      <p:pic>
        <p:nvPicPr>
          <p:cNvPr id="14" name="Picture 13">
            <a:extLst>
              <a:ext uri="{FF2B5EF4-FFF2-40B4-BE49-F238E27FC236}">
                <a16:creationId xmlns:a16="http://schemas.microsoft.com/office/drawing/2014/main" id="{3ED323B0-AC04-478F-8987-04D0ED4D915F}"/>
              </a:ext>
            </a:extLst>
          </p:cNvPr>
          <p:cNvPicPr>
            <a:picLocks noChangeAspect="1"/>
          </p:cNvPicPr>
          <p:nvPr/>
        </p:nvPicPr>
        <p:blipFill>
          <a:blip r:embed="rId3"/>
          <a:stretch>
            <a:fillRect/>
          </a:stretch>
        </p:blipFill>
        <p:spPr>
          <a:xfrm>
            <a:off x="1807837" y="1432780"/>
            <a:ext cx="3076575" cy="2571750"/>
          </a:xfrm>
          <a:prstGeom prst="rect">
            <a:avLst/>
          </a:prstGeom>
        </p:spPr>
      </p:pic>
      <p:sp>
        <p:nvSpPr>
          <p:cNvPr id="15" name="Content Placeholder 4">
            <a:extLst>
              <a:ext uri="{FF2B5EF4-FFF2-40B4-BE49-F238E27FC236}">
                <a16:creationId xmlns:a16="http://schemas.microsoft.com/office/drawing/2014/main" id="{8FF00441-6E9B-47CE-8CAE-1B082F6F9CBA}"/>
              </a:ext>
            </a:extLst>
          </p:cNvPr>
          <p:cNvSpPr txBox="1">
            <a:spLocks/>
          </p:cNvSpPr>
          <p:nvPr/>
        </p:nvSpPr>
        <p:spPr>
          <a:xfrm>
            <a:off x="2518862" y="993382"/>
            <a:ext cx="1419065"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Population</a:t>
            </a:r>
          </a:p>
        </p:txBody>
      </p:sp>
      <p:sp>
        <p:nvSpPr>
          <p:cNvPr id="16" name="Content Placeholder 4">
            <a:extLst>
              <a:ext uri="{FF2B5EF4-FFF2-40B4-BE49-F238E27FC236}">
                <a16:creationId xmlns:a16="http://schemas.microsoft.com/office/drawing/2014/main" id="{CD3753DB-80D5-483A-A8B0-E4EBE05F3ED7}"/>
              </a:ext>
            </a:extLst>
          </p:cNvPr>
          <p:cNvSpPr txBox="1">
            <a:spLocks/>
          </p:cNvSpPr>
          <p:nvPr/>
        </p:nvSpPr>
        <p:spPr>
          <a:xfrm>
            <a:off x="5595438" y="976692"/>
            <a:ext cx="4589778" cy="57956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000" dirty="0">
                <a:solidFill>
                  <a:srgbClr val="66FFFF"/>
                </a:solidFill>
              </a:rPr>
              <a:t>Sampling distribution of the sample mean</a:t>
            </a:r>
          </a:p>
        </p:txBody>
      </p:sp>
    </p:spTree>
    <p:extLst>
      <p:ext uri="{BB962C8B-B14F-4D97-AF65-F5344CB8AC3E}">
        <p14:creationId xmlns:p14="http://schemas.microsoft.com/office/powerpoint/2010/main" val="399041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1" end="1"/>
                                            </p:txEl>
                                          </p:spTgt>
                                        </p:tgtEl>
                                        <p:attrNameLst>
                                          <p:attrName>style.visibility</p:attrName>
                                        </p:attrNameLst>
                                      </p:cBhvr>
                                      <p:to>
                                        <p:strVal val="visible"/>
                                      </p:to>
                                    </p:set>
                                    <p:animEffect transition="in" filter="fade">
                                      <p:cBhvr>
                                        <p:cTn id="12" dur="500"/>
                                        <p:tgtEl>
                                          <p:spTgt spid="1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3" end="3"/>
                                            </p:txEl>
                                          </p:spTgt>
                                        </p:tgtEl>
                                        <p:attrNameLst>
                                          <p:attrName>style.visibility</p:attrName>
                                        </p:attrNameLst>
                                      </p:cBhvr>
                                      <p:to>
                                        <p:strVal val="visible"/>
                                      </p:to>
                                    </p:set>
                                    <p:animEffect transition="in" filter="fade">
                                      <p:cBhvr>
                                        <p:cTn id="22" dur="500"/>
                                        <p:tgtEl>
                                          <p:spTgt spid="1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4" end="4"/>
                                            </p:txEl>
                                          </p:spTgt>
                                        </p:tgtEl>
                                        <p:attrNameLst>
                                          <p:attrName>style.visibility</p:attrName>
                                        </p:attrNameLst>
                                      </p:cBhvr>
                                      <p:to>
                                        <p:strVal val="visible"/>
                                      </p:to>
                                    </p:set>
                                    <p:animEffect transition="in" filter="fade">
                                      <p:cBhvr>
                                        <p:cTn id="27" dur="500"/>
                                        <p:tgtEl>
                                          <p:spTgt spid="1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795583" y="25131"/>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178543" y="618164"/>
            <a:ext cx="11021189" cy="7942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5. Run the following simulations using the applet. Click “reset” before each simulation!! For each simulation, obtain the mean and standard deviation of the 500 sample means.</a:t>
            </a:r>
          </a:p>
          <a:p>
            <a:pPr marL="0" indent="0">
              <a:buNone/>
            </a:pPr>
            <a:endParaRPr lang="en-US" dirty="0"/>
          </a:p>
        </p:txBody>
      </p:sp>
      <p:sp>
        <p:nvSpPr>
          <p:cNvPr id="9" name="Content Placeholder 4">
            <a:extLst>
              <a:ext uri="{FF2B5EF4-FFF2-40B4-BE49-F238E27FC236}">
                <a16:creationId xmlns:a16="http://schemas.microsoft.com/office/drawing/2014/main" id="{4ED73737-1E31-49F9-844D-7BF595110760}"/>
              </a:ext>
            </a:extLst>
          </p:cNvPr>
          <p:cNvSpPr txBox="1">
            <a:spLocks/>
          </p:cNvSpPr>
          <p:nvPr/>
        </p:nvSpPr>
        <p:spPr>
          <a:xfrm>
            <a:off x="572174" y="1173896"/>
            <a:ext cx="289838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AutoNum type="alphaLcPeriod"/>
            </a:pPr>
            <a:r>
              <a:rPr lang="en-US" dirty="0"/>
              <a:t>Number of samples = 500, sample size = 10</a:t>
            </a:r>
          </a:p>
        </p:txBody>
      </p:sp>
      <p:sp>
        <p:nvSpPr>
          <p:cNvPr id="11" name="Content Placeholder 4">
            <a:extLst>
              <a:ext uri="{FF2B5EF4-FFF2-40B4-BE49-F238E27FC236}">
                <a16:creationId xmlns:a16="http://schemas.microsoft.com/office/drawing/2014/main" id="{ABF6ABCB-6A8E-403D-95F5-678B5CBEBCE1}"/>
              </a:ext>
            </a:extLst>
          </p:cNvPr>
          <p:cNvSpPr txBox="1">
            <a:spLocks/>
          </p:cNvSpPr>
          <p:nvPr/>
        </p:nvSpPr>
        <p:spPr>
          <a:xfrm>
            <a:off x="4535082" y="1175426"/>
            <a:ext cx="3048001"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b. Number of samples = 500, sample size = 20</a:t>
            </a:r>
          </a:p>
        </p:txBody>
      </p:sp>
      <p:sp>
        <p:nvSpPr>
          <p:cNvPr id="12" name="Content Placeholder 4">
            <a:extLst>
              <a:ext uri="{FF2B5EF4-FFF2-40B4-BE49-F238E27FC236}">
                <a16:creationId xmlns:a16="http://schemas.microsoft.com/office/drawing/2014/main" id="{317CB07B-E5A8-4D54-BBAF-D71F33BB8F69}"/>
              </a:ext>
            </a:extLst>
          </p:cNvPr>
          <p:cNvSpPr txBox="1">
            <a:spLocks/>
          </p:cNvSpPr>
          <p:nvPr/>
        </p:nvSpPr>
        <p:spPr>
          <a:xfrm>
            <a:off x="8545253" y="1186216"/>
            <a:ext cx="2922286" cy="579564"/>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c. Number of samples = 500, samples size = 50</a:t>
            </a:r>
          </a:p>
        </p:txBody>
      </p:sp>
      <p:pic>
        <p:nvPicPr>
          <p:cNvPr id="17" name="Picture 16">
            <a:extLst>
              <a:ext uri="{FF2B5EF4-FFF2-40B4-BE49-F238E27FC236}">
                <a16:creationId xmlns:a16="http://schemas.microsoft.com/office/drawing/2014/main" id="{8DDC381D-CA33-4147-AB19-4196B814D888}"/>
              </a:ext>
            </a:extLst>
          </p:cNvPr>
          <p:cNvPicPr>
            <a:picLocks noChangeAspect="1"/>
          </p:cNvPicPr>
          <p:nvPr/>
        </p:nvPicPr>
        <p:blipFill>
          <a:blip r:embed="rId2"/>
          <a:stretch>
            <a:fillRect/>
          </a:stretch>
        </p:blipFill>
        <p:spPr>
          <a:xfrm>
            <a:off x="8271488" y="1808163"/>
            <a:ext cx="3095625" cy="2933700"/>
          </a:xfrm>
          <a:prstGeom prst="rect">
            <a:avLst/>
          </a:prstGeom>
        </p:spPr>
      </p:pic>
      <p:sp>
        <p:nvSpPr>
          <p:cNvPr id="18" name="TextBox 17">
            <a:extLst>
              <a:ext uri="{FF2B5EF4-FFF2-40B4-BE49-F238E27FC236}">
                <a16:creationId xmlns:a16="http://schemas.microsoft.com/office/drawing/2014/main" id="{3F2DE0BD-6739-44A9-9CCF-4474B44A0962}"/>
              </a:ext>
            </a:extLst>
          </p:cNvPr>
          <p:cNvSpPr txBox="1"/>
          <p:nvPr/>
        </p:nvSpPr>
        <p:spPr>
          <a:xfrm>
            <a:off x="111802" y="4912409"/>
            <a:ext cx="9779739" cy="1815882"/>
          </a:xfrm>
          <a:prstGeom prst="rect">
            <a:avLst/>
          </a:prstGeom>
          <a:noFill/>
          <a:ln w="38100">
            <a:solidFill>
              <a:srgbClr val="FF0000"/>
            </a:solidFill>
          </a:ln>
        </p:spPr>
        <p:txBody>
          <a:bodyPr wrap="square" rtlCol="0">
            <a:spAutoFit/>
          </a:bodyPr>
          <a:lstStyle/>
          <a:p>
            <a:pPr algn="ctr"/>
            <a:r>
              <a:rPr lang="en-US" sz="1400" dirty="0">
                <a:solidFill>
                  <a:srgbClr val="FFFF00"/>
                </a:solidFill>
              </a:rPr>
              <a:t>In all three cases the sampling distribution for the sample mean is approximately normally distributed, and is centered close the mean of the population, ~8.</a:t>
            </a:r>
          </a:p>
          <a:p>
            <a:pPr algn="ctr"/>
            <a:endParaRPr lang="en-US" sz="1400" dirty="0">
              <a:solidFill>
                <a:srgbClr val="FFFF00"/>
              </a:solidFill>
            </a:endParaRPr>
          </a:p>
          <a:p>
            <a:pPr algn="ctr"/>
            <a:r>
              <a:rPr lang="en-US" sz="1400" dirty="0">
                <a:solidFill>
                  <a:srgbClr val="FFFF00"/>
                </a:solidFill>
              </a:rPr>
              <a:t>As we increase the sample size notice that </a:t>
            </a:r>
            <a:r>
              <a:rPr lang="en-US" sz="1400" b="1" dirty="0">
                <a:solidFill>
                  <a:srgbClr val="FFFF00"/>
                </a:solidFill>
              </a:rPr>
              <a:t>standard deviation of the average</a:t>
            </a:r>
            <a:r>
              <a:rPr lang="en-US" sz="1400" dirty="0">
                <a:solidFill>
                  <a:srgbClr val="FFFF00"/>
                </a:solidFill>
              </a:rPr>
              <a:t> is consistently decreasing! Intuitively this makes perfect sense. It is less likely for a sample mean to be far from the population mean if the sample size we use is large!</a:t>
            </a:r>
          </a:p>
          <a:p>
            <a:pPr algn="ctr"/>
            <a:endParaRPr lang="en-US" sz="1400" dirty="0">
              <a:solidFill>
                <a:srgbClr val="FFFF00"/>
              </a:solidFill>
            </a:endParaRPr>
          </a:p>
          <a:p>
            <a:pPr algn="ctr"/>
            <a:r>
              <a:rPr lang="en-US" sz="1400" dirty="0">
                <a:solidFill>
                  <a:srgbClr val="FFFF00"/>
                </a:solidFill>
              </a:rPr>
              <a:t>We can quantify this relationship. The standard deviation of the average is equal to the standard deviation of the population divided by the square root of the sample size used when creating the sampling distribution.</a:t>
            </a:r>
          </a:p>
        </p:txBody>
      </p:sp>
      <p:pic>
        <p:nvPicPr>
          <p:cNvPr id="26" name="Picture 25">
            <a:extLst>
              <a:ext uri="{FF2B5EF4-FFF2-40B4-BE49-F238E27FC236}">
                <a16:creationId xmlns:a16="http://schemas.microsoft.com/office/drawing/2014/main" id="{46015132-CE7E-4187-86C5-29E8308EE1DA}"/>
              </a:ext>
            </a:extLst>
          </p:cNvPr>
          <p:cNvPicPr>
            <a:picLocks noChangeAspect="1"/>
          </p:cNvPicPr>
          <p:nvPr/>
        </p:nvPicPr>
        <p:blipFill>
          <a:blip r:embed="rId3"/>
          <a:stretch>
            <a:fillRect/>
          </a:stretch>
        </p:blipFill>
        <p:spPr>
          <a:xfrm>
            <a:off x="572174" y="1754556"/>
            <a:ext cx="3248025" cy="3009900"/>
          </a:xfrm>
          <a:prstGeom prst="rect">
            <a:avLst/>
          </a:prstGeom>
        </p:spPr>
      </p:pic>
      <p:pic>
        <p:nvPicPr>
          <p:cNvPr id="27" name="Picture 26">
            <a:extLst>
              <a:ext uri="{FF2B5EF4-FFF2-40B4-BE49-F238E27FC236}">
                <a16:creationId xmlns:a16="http://schemas.microsoft.com/office/drawing/2014/main" id="{22662218-31EC-4D40-B1E7-B4ED98555A89}"/>
              </a:ext>
            </a:extLst>
          </p:cNvPr>
          <p:cNvPicPr>
            <a:picLocks noChangeAspect="1"/>
          </p:cNvPicPr>
          <p:nvPr/>
        </p:nvPicPr>
        <p:blipFill>
          <a:blip r:embed="rId4"/>
          <a:stretch>
            <a:fillRect/>
          </a:stretch>
        </p:blipFill>
        <p:spPr>
          <a:xfrm>
            <a:off x="4337295" y="1795506"/>
            <a:ext cx="3048000" cy="2952750"/>
          </a:xfrm>
          <a:prstGeom prst="rect">
            <a:avLst/>
          </a:prstGeom>
        </p:spPr>
      </p:pic>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D81A78FD-B3E9-4D14-ABD2-42C7E23344EF}"/>
                  </a:ext>
                </a:extLst>
              </p:cNvPr>
              <p:cNvSpPr txBox="1">
                <a:spLocks/>
              </p:cNvSpPr>
              <p:nvPr/>
            </p:nvSpPr>
            <p:spPr>
              <a:xfrm>
                <a:off x="10781264" y="5490959"/>
                <a:ext cx="1171698" cy="1341910"/>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sz="3200" b="0" i="1" smtClean="0">
                              <a:solidFill>
                                <a:srgbClr val="66FFFF"/>
                              </a:solidFill>
                              <a:latin typeface="Cambria Math" panose="02040503050406030204" pitchFamily="18" charset="0"/>
                            </a:rPr>
                          </m:ctrlPr>
                        </m:fPr>
                        <m:num>
                          <m:r>
                            <a:rPr lang="el-GR" sz="3200" i="1" smtClean="0">
                              <a:solidFill>
                                <a:srgbClr val="66FFFF"/>
                              </a:solidFill>
                              <a:latin typeface="Cambria Math" panose="02040503050406030204" pitchFamily="18" charset="0"/>
                            </a:rPr>
                            <m:t>𝜎</m:t>
                          </m:r>
                        </m:num>
                        <m:den>
                          <m:rad>
                            <m:radPr>
                              <m:degHide m:val="on"/>
                              <m:ctrlPr>
                                <a:rPr lang="el-GR" sz="3200" i="1" smtClean="0">
                                  <a:solidFill>
                                    <a:srgbClr val="66FFFF"/>
                                  </a:solidFill>
                                  <a:latin typeface="Cambria Math" panose="02040503050406030204" pitchFamily="18" charset="0"/>
                                </a:rPr>
                              </m:ctrlPr>
                            </m:radPr>
                            <m:deg/>
                            <m:e>
                              <m:r>
                                <a:rPr lang="en-US" sz="3200" b="0" i="1" smtClean="0">
                                  <a:solidFill>
                                    <a:srgbClr val="66FFFF"/>
                                  </a:solidFill>
                                  <a:latin typeface="Cambria Math" panose="02040503050406030204" pitchFamily="18" charset="0"/>
                                </a:rPr>
                                <m:t>𝑛</m:t>
                              </m:r>
                            </m:e>
                          </m:rad>
                        </m:den>
                      </m:f>
                    </m:oMath>
                  </m:oMathPara>
                </a14:m>
                <a:endParaRPr lang="en-US" sz="3200" dirty="0">
                  <a:solidFill>
                    <a:srgbClr val="66FFFF"/>
                  </a:solidFill>
                </a:endParaRPr>
              </a:p>
            </p:txBody>
          </p:sp>
        </mc:Choice>
        <mc:Fallback xmlns="">
          <p:sp>
            <p:nvSpPr>
              <p:cNvPr id="33" name="Content Placeholder 2">
                <a:extLst>
                  <a:ext uri="{FF2B5EF4-FFF2-40B4-BE49-F238E27FC236}">
                    <a16:creationId xmlns:a16="http://schemas.microsoft.com/office/drawing/2014/main" id="{D81A78FD-B3E9-4D14-ABD2-42C7E23344EF}"/>
                  </a:ext>
                </a:extLst>
              </p:cNvPr>
              <p:cNvSpPr txBox="1">
                <a:spLocks noRot="1" noChangeAspect="1" noMove="1" noResize="1" noEditPoints="1" noAdjustHandles="1" noChangeArrowheads="1" noChangeShapeType="1" noTextEdit="1"/>
              </p:cNvSpPr>
              <p:nvPr/>
            </p:nvSpPr>
            <p:spPr>
              <a:xfrm>
                <a:off x="10781264" y="5490959"/>
                <a:ext cx="1171698" cy="1341910"/>
              </a:xfrm>
              <a:prstGeom prst="rect">
                <a:avLst/>
              </a:prstGeom>
              <a:blipFill>
                <a:blip r:embed="rId5"/>
                <a:stretch>
                  <a:fillRect/>
                </a:stretch>
              </a:blipFill>
              <a:ln>
                <a:noFill/>
              </a:ln>
            </p:spPr>
            <p:txBody>
              <a:bodyPr/>
              <a:lstStyle/>
              <a:p>
                <a:r>
                  <a:rPr lang="en-US">
                    <a:noFill/>
                  </a:rPr>
                  <a:t> </a:t>
                </a:r>
              </a:p>
            </p:txBody>
          </p:sp>
        </mc:Fallback>
      </mc:AlternateContent>
      <p:cxnSp>
        <p:nvCxnSpPr>
          <p:cNvPr id="35" name="Straight Arrow Connector 34">
            <a:extLst>
              <a:ext uri="{FF2B5EF4-FFF2-40B4-BE49-F238E27FC236}">
                <a16:creationId xmlns:a16="http://schemas.microsoft.com/office/drawing/2014/main" id="{A383D644-11D9-44E4-9751-DE86580AEC0B}"/>
              </a:ext>
            </a:extLst>
          </p:cNvPr>
          <p:cNvCxnSpPr>
            <a:cxnSpLocks/>
            <a:endCxn id="33" idx="1"/>
          </p:cNvCxnSpPr>
          <p:nvPr/>
        </p:nvCxnSpPr>
        <p:spPr>
          <a:xfrm flipV="1">
            <a:off x="10006396" y="6161914"/>
            <a:ext cx="774868" cy="21886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7826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xEl>
                                              <p:pRg st="0" end="0"/>
                                            </p:txEl>
                                          </p:spTgt>
                                        </p:tgtEl>
                                        <p:attrNameLst>
                                          <p:attrName>style.visibility</p:attrName>
                                        </p:attrNameLst>
                                      </p:cBhvr>
                                      <p:to>
                                        <p:strVal val="visible"/>
                                      </p:to>
                                    </p:set>
                                    <p:animEffect transition="in" filter="fade">
                                      <p:cBhvr>
                                        <p:cTn id="31" dur="500"/>
                                        <p:tgtEl>
                                          <p:spTgt spid="18">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8">
                                            <p:txEl>
                                              <p:pRg st="2" end="2"/>
                                            </p:txEl>
                                          </p:spTgt>
                                        </p:tgtEl>
                                        <p:attrNameLst>
                                          <p:attrName>style.visibility</p:attrName>
                                        </p:attrNameLst>
                                      </p:cBhvr>
                                      <p:to>
                                        <p:strVal val="visible"/>
                                      </p:to>
                                    </p:set>
                                    <p:animEffect transition="in" filter="fade">
                                      <p:cBhvr>
                                        <p:cTn id="36" dur="500"/>
                                        <p:tgtEl>
                                          <p:spTgt spid="18">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8">
                                            <p:txEl>
                                              <p:pRg st="4" end="4"/>
                                            </p:txEl>
                                          </p:spTgt>
                                        </p:tgtEl>
                                        <p:attrNameLst>
                                          <p:attrName>style.visibility</p:attrName>
                                        </p:attrNameLst>
                                      </p:cBhvr>
                                      <p:to>
                                        <p:strVal val="visible"/>
                                      </p:to>
                                    </p:set>
                                    <p:animEffect transition="in" filter="fade">
                                      <p:cBhvr>
                                        <p:cTn id="41" dur="500"/>
                                        <p:tgtEl>
                                          <p:spTgt spid="18">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animEffect transition="in" filter="fade">
                                      <p:cBhvr>
                                        <p:cTn id="46" dur="500"/>
                                        <p:tgtEl>
                                          <p:spTgt spid="35"/>
                                        </p:tgtEl>
                                      </p:cBhvr>
                                    </p:animEffect>
                                  </p:childTnLst>
                                </p:cTn>
                              </p:par>
                              <p:par>
                                <p:cTn id="47" presetID="10" presetClass="entr" presetSubtype="0" fill="hold" nodeType="withEffect">
                                  <p:stCondLst>
                                    <p:cond delay="0"/>
                                  </p:stCondLst>
                                  <p:childTnLst>
                                    <p:set>
                                      <p:cBhvr>
                                        <p:cTn id="48" dur="1" fill="hold">
                                          <p:stCondLst>
                                            <p:cond delay="0"/>
                                          </p:stCondLst>
                                        </p:cTn>
                                        <p:tgtEl>
                                          <p:spTgt spid="33">
                                            <p:txEl>
                                              <p:pRg st="0" end="0"/>
                                            </p:txEl>
                                          </p:spTgt>
                                        </p:tgtEl>
                                        <p:attrNameLst>
                                          <p:attrName>style.visibility</p:attrName>
                                        </p:attrNameLst>
                                      </p:cBhvr>
                                      <p:to>
                                        <p:strVal val="visible"/>
                                      </p:to>
                                    </p:set>
                                    <p:animEffect transition="in" filter="fade">
                                      <p:cBhvr>
                                        <p:cTn id="49" dur="500"/>
                                        <p:tgtEl>
                                          <p:spTgt spid="3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672167" y="792785"/>
            <a:ext cx="6356031" cy="717908"/>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342900" indent="-342900">
              <a:buFont typeface="+mj-lt"/>
              <a:buAutoNum type="arabicPeriod" startAt="6"/>
            </a:pPr>
            <a:r>
              <a:rPr lang="en-US" sz="1600" dirty="0"/>
              <a:t>For each distribution describe the shape of the distribution of the 500 sample means relative to the original population distribution.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97979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pic>
        <p:nvPicPr>
          <p:cNvPr id="40" name="Picture 39">
            <a:extLst>
              <a:ext uri="{FF2B5EF4-FFF2-40B4-BE49-F238E27FC236}">
                <a16:creationId xmlns:a16="http://schemas.microsoft.com/office/drawing/2014/main" id="{0C20BA70-6493-4133-9792-6C09B547D3D5}"/>
              </a:ext>
            </a:extLst>
          </p:cNvPr>
          <p:cNvPicPr>
            <a:picLocks noChangeAspect="1"/>
          </p:cNvPicPr>
          <p:nvPr/>
        </p:nvPicPr>
        <p:blipFill>
          <a:blip r:embed="rId2"/>
          <a:stretch>
            <a:fillRect/>
          </a:stretch>
        </p:blipFill>
        <p:spPr>
          <a:xfrm>
            <a:off x="217133" y="2400879"/>
            <a:ext cx="3248025" cy="3009900"/>
          </a:xfrm>
          <a:prstGeom prst="rect">
            <a:avLst/>
          </a:prstGeom>
        </p:spPr>
      </p:pic>
      <p:pic>
        <p:nvPicPr>
          <p:cNvPr id="41" name="Picture 40">
            <a:extLst>
              <a:ext uri="{FF2B5EF4-FFF2-40B4-BE49-F238E27FC236}">
                <a16:creationId xmlns:a16="http://schemas.microsoft.com/office/drawing/2014/main" id="{782B8399-281B-4088-BA62-A3BB2164262D}"/>
              </a:ext>
            </a:extLst>
          </p:cNvPr>
          <p:cNvPicPr>
            <a:picLocks noChangeAspect="1"/>
          </p:cNvPicPr>
          <p:nvPr/>
        </p:nvPicPr>
        <p:blipFill>
          <a:blip r:embed="rId3"/>
          <a:stretch>
            <a:fillRect/>
          </a:stretch>
        </p:blipFill>
        <p:spPr>
          <a:xfrm>
            <a:off x="4569479" y="2458153"/>
            <a:ext cx="3048000" cy="2952750"/>
          </a:xfrm>
          <a:prstGeom prst="rect">
            <a:avLst/>
          </a:prstGeom>
        </p:spPr>
      </p:pic>
      <p:pic>
        <p:nvPicPr>
          <p:cNvPr id="42" name="Picture 41">
            <a:extLst>
              <a:ext uri="{FF2B5EF4-FFF2-40B4-BE49-F238E27FC236}">
                <a16:creationId xmlns:a16="http://schemas.microsoft.com/office/drawing/2014/main" id="{F4CA45AB-2BEF-4FA2-96E6-2C5C30197A81}"/>
              </a:ext>
            </a:extLst>
          </p:cNvPr>
          <p:cNvPicPr>
            <a:picLocks noChangeAspect="1"/>
          </p:cNvPicPr>
          <p:nvPr/>
        </p:nvPicPr>
        <p:blipFill>
          <a:blip r:embed="rId4"/>
          <a:stretch>
            <a:fillRect/>
          </a:stretch>
        </p:blipFill>
        <p:spPr>
          <a:xfrm>
            <a:off x="8992437" y="2489649"/>
            <a:ext cx="3095625" cy="2933700"/>
          </a:xfrm>
          <a:prstGeom prst="rect">
            <a:avLst/>
          </a:prstGeom>
        </p:spPr>
      </p:pic>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888222"/>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959767"/>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5"/>
          <a:stretch>
            <a:fillRect/>
          </a:stretch>
        </p:blipFill>
        <p:spPr>
          <a:xfrm>
            <a:off x="7337767" y="581798"/>
            <a:ext cx="1749278" cy="1462245"/>
          </a:xfrm>
          <a:prstGeom prst="rect">
            <a:avLst/>
          </a:prstGeom>
        </p:spPr>
      </p:pic>
      <p:sp>
        <p:nvSpPr>
          <p:cNvPr id="50" name="TextBox 49">
            <a:extLst>
              <a:ext uri="{FF2B5EF4-FFF2-40B4-BE49-F238E27FC236}">
                <a16:creationId xmlns:a16="http://schemas.microsoft.com/office/drawing/2014/main" id="{BA7E3561-4530-49A2-A9BF-1794657B4DD0}"/>
              </a:ext>
            </a:extLst>
          </p:cNvPr>
          <p:cNvSpPr txBox="1"/>
          <p:nvPr/>
        </p:nvSpPr>
        <p:spPr>
          <a:xfrm>
            <a:off x="111803" y="5506421"/>
            <a:ext cx="3353355" cy="738664"/>
          </a:xfrm>
          <a:prstGeom prst="rect">
            <a:avLst/>
          </a:prstGeom>
          <a:noFill/>
          <a:ln w="38100">
            <a:solidFill>
              <a:srgbClr val="FFFF00"/>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p:txBody>
      </p:sp>
      <p:sp>
        <p:nvSpPr>
          <p:cNvPr id="51" name="TextBox 50">
            <a:extLst>
              <a:ext uri="{FF2B5EF4-FFF2-40B4-BE49-F238E27FC236}">
                <a16:creationId xmlns:a16="http://schemas.microsoft.com/office/drawing/2014/main" id="{DB232E45-75BD-413F-9CC4-8D65D52DF9B7}"/>
              </a:ext>
            </a:extLst>
          </p:cNvPr>
          <p:cNvSpPr txBox="1"/>
          <p:nvPr/>
        </p:nvSpPr>
        <p:spPr>
          <a:xfrm>
            <a:off x="4416801" y="5523550"/>
            <a:ext cx="3353355" cy="1169551"/>
          </a:xfrm>
          <a:prstGeom prst="rect">
            <a:avLst/>
          </a:prstGeom>
          <a:noFill/>
          <a:ln w="38100">
            <a:solidFill>
              <a:srgbClr val="66FFFF"/>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Lower variance than population.</a:t>
            </a:r>
          </a:p>
          <a:p>
            <a:pPr marL="285750" indent="-285750">
              <a:buFont typeface="Arial" panose="020B0604020202020204" pitchFamily="34" charset="0"/>
              <a:buChar char="•"/>
            </a:pPr>
            <a:r>
              <a:rPr lang="en-US" sz="1400" dirty="0"/>
              <a:t>Lower variance than the size 10 sample distribution.</a:t>
            </a:r>
          </a:p>
        </p:txBody>
      </p:sp>
      <p:sp>
        <p:nvSpPr>
          <p:cNvPr id="52" name="TextBox 51">
            <a:extLst>
              <a:ext uri="{FF2B5EF4-FFF2-40B4-BE49-F238E27FC236}">
                <a16:creationId xmlns:a16="http://schemas.microsoft.com/office/drawing/2014/main" id="{F408C892-E5D4-46B5-8880-8B7C75C18F66}"/>
              </a:ext>
            </a:extLst>
          </p:cNvPr>
          <p:cNvSpPr txBox="1"/>
          <p:nvPr/>
        </p:nvSpPr>
        <p:spPr>
          <a:xfrm>
            <a:off x="8748495" y="5551540"/>
            <a:ext cx="3353355" cy="738664"/>
          </a:xfrm>
          <a:prstGeom prst="rect">
            <a:avLst/>
          </a:prstGeom>
          <a:noFill/>
          <a:ln w="38100">
            <a:solidFill>
              <a:srgbClr val="66FF33"/>
            </a:solidFill>
          </a:ln>
        </p:spPr>
        <p:txBody>
          <a:bodyPr wrap="square" rtlCol="0">
            <a:spAutoFit/>
          </a:bodyPr>
          <a:lstStyle/>
          <a:p>
            <a:pPr marL="285750" indent="-285750">
              <a:buFont typeface="Arial" panose="020B0604020202020204" pitchFamily="34" charset="0"/>
              <a:buChar char="•"/>
            </a:pPr>
            <a:r>
              <a:rPr lang="en-US" sz="1400" dirty="0"/>
              <a:t>Normally distributed.</a:t>
            </a:r>
          </a:p>
          <a:p>
            <a:pPr marL="285750" indent="-285750">
              <a:buFont typeface="Arial" panose="020B0604020202020204" pitchFamily="34" charset="0"/>
              <a:buChar char="•"/>
            </a:pPr>
            <a:r>
              <a:rPr lang="en-US" sz="1400" dirty="0"/>
              <a:t>Centered at approximately µ.</a:t>
            </a:r>
          </a:p>
          <a:p>
            <a:pPr marL="285750" indent="-285750">
              <a:buFont typeface="Arial" panose="020B0604020202020204" pitchFamily="34" charset="0"/>
              <a:buChar char="•"/>
            </a:pPr>
            <a:r>
              <a:rPr lang="en-US" sz="1400" dirty="0"/>
              <a:t>Lowest variance of any shown.</a:t>
            </a:r>
          </a:p>
        </p:txBody>
      </p:sp>
    </p:spTree>
    <p:extLst>
      <p:ext uri="{BB962C8B-B14F-4D97-AF65-F5344CB8AC3E}">
        <p14:creationId xmlns:p14="http://schemas.microsoft.com/office/powerpoint/2010/main" val="117124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500"/>
                                        <p:tgtEl>
                                          <p:spTgt spid="4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fade">
                                      <p:cBhvr>
                                        <p:cTn id="18" dur="500"/>
                                        <p:tgtEl>
                                          <p:spTgt spid="46"/>
                                        </p:tgtEl>
                                      </p:cBhvr>
                                    </p:animEffect>
                                  </p:childTnLst>
                                </p:cTn>
                              </p:par>
                              <p:par>
                                <p:cTn id="19" presetID="10"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500"/>
                                        <p:tgtEl>
                                          <p:spTgt spid="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fade">
                                      <p:cBhvr>
                                        <p:cTn id="24" dur="500"/>
                                        <p:tgtEl>
                                          <p:spTgt spid="5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par>
                                <p:cTn id="30" presetID="10" presetClass="entr" presetSubtype="0" fill="hold"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50" grpId="0" animBg="1"/>
      <p:bldP spid="51" grpId="0" animBg="1"/>
      <p:bldP spid="5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392C834-8887-42DB-975C-F05D8A415B7F}"/>
              </a:ext>
            </a:extLst>
          </p:cNvPr>
          <p:cNvSpPr>
            <a:spLocks noGrp="1"/>
          </p:cNvSpPr>
          <p:nvPr>
            <p:ph type="title"/>
          </p:nvPr>
        </p:nvSpPr>
        <p:spPr>
          <a:xfrm>
            <a:off x="606976" y="11783"/>
            <a:ext cx="10131425" cy="570015"/>
          </a:xfrm>
        </p:spPr>
        <p:txBody>
          <a:bodyPr>
            <a:normAutofit fontScale="90000"/>
          </a:bodyPr>
          <a:lstStyle/>
          <a:p>
            <a:pPr algn="ctr"/>
            <a:r>
              <a:rPr lang="en-US" dirty="0"/>
              <a:t>Question 3 – </a:t>
            </a:r>
            <a:r>
              <a:rPr lang="en-US" dirty="0" err="1"/>
              <a:t>clt</a:t>
            </a:r>
            <a:r>
              <a:rPr lang="en-US" dirty="0"/>
              <a:t> activity from section 2.2 of </a:t>
            </a:r>
            <a:r>
              <a:rPr lang="en-US" dirty="0" err="1"/>
              <a:t>asynch</a:t>
            </a:r>
            <a:endParaRPr lang="en-US" dirty="0"/>
          </a:p>
        </p:txBody>
      </p:sp>
      <p:sp>
        <p:nvSpPr>
          <p:cNvPr id="5" name="Content Placeholder 4">
            <a:extLst>
              <a:ext uri="{FF2B5EF4-FFF2-40B4-BE49-F238E27FC236}">
                <a16:creationId xmlns:a16="http://schemas.microsoft.com/office/drawing/2014/main" id="{AE529240-DB11-4104-9CEC-44937834C419}"/>
              </a:ext>
            </a:extLst>
          </p:cNvPr>
          <p:cNvSpPr txBox="1">
            <a:spLocks/>
          </p:cNvSpPr>
          <p:nvPr/>
        </p:nvSpPr>
        <p:spPr>
          <a:xfrm>
            <a:off x="217133" y="792785"/>
            <a:ext cx="6811065" cy="717908"/>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1600" dirty="0"/>
              <a:t>7. For each distribution calculate sigma divided by the square root of n and compare this to the standard deviation of the distribution of the sample means from your simulation.</a:t>
            </a:r>
          </a:p>
        </p:txBody>
      </p:sp>
      <p:sp>
        <p:nvSpPr>
          <p:cNvPr id="39" name="Content Placeholder 4">
            <a:extLst>
              <a:ext uri="{FF2B5EF4-FFF2-40B4-BE49-F238E27FC236}">
                <a16:creationId xmlns:a16="http://schemas.microsoft.com/office/drawing/2014/main" id="{B420B3CB-4748-44E3-AA6B-8103E435FB58}"/>
              </a:ext>
            </a:extLst>
          </p:cNvPr>
          <p:cNvSpPr txBox="1">
            <a:spLocks/>
          </p:cNvSpPr>
          <p:nvPr/>
        </p:nvSpPr>
        <p:spPr>
          <a:xfrm>
            <a:off x="9340939" y="173284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500 samples of size 50</a:t>
            </a:r>
          </a:p>
        </p:txBody>
      </p:sp>
      <p:sp>
        <p:nvSpPr>
          <p:cNvPr id="43" name="Content Placeholder 4">
            <a:extLst>
              <a:ext uri="{FF2B5EF4-FFF2-40B4-BE49-F238E27FC236}">
                <a16:creationId xmlns:a16="http://schemas.microsoft.com/office/drawing/2014/main" id="{9318F26A-E20C-45D1-881E-20ACC6BC6D76}"/>
              </a:ext>
            </a:extLst>
          </p:cNvPr>
          <p:cNvSpPr txBox="1">
            <a:spLocks/>
          </p:cNvSpPr>
          <p:nvPr/>
        </p:nvSpPr>
        <p:spPr>
          <a:xfrm>
            <a:off x="431339" y="1641274"/>
            <a:ext cx="2398620"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FFFF00"/>
                </a:solidFill>
              </a:rPr>
              <a:t>500 samples of size 10</a:t>
            </a:r>
          </a:p>
        </p:txBody>
      </p:sp>
      <p:sp>
        <p:nvSpPr>
          <p:cNvPr id="46" name="Content Placeholder 4">
            <a:extLst>
              <a:ext uri="{FF2B5EF4-FFF2-40B4-BE49-F238E27FC236}">
                <a16:creationId xmlns:a16="http://schemas.microsoft.com/office/drawing/2014/main" id="{00588B4A-9415-45CC-AF3A-6D7A0520B92E}"/>
              </a:ext>
            </a:extLst>
          </p:cNvPr>
          <p:cNvSpPr txBox="1">
            <a:spLocks/>
          </p:cNvSpPr>
          <p:nvPr/>
        </p:nvSpPr>
        <p:spPr>
          <a:xfrm>
            <a:off x="4788691" y="1712819"/>
            <a:ext cx="2341297" cy="57956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500 samples of size 20</a:t>
            </a:r>
          </a:p>
        </p:txBody>
      </p:sp>
      <p:pic>
        <p:nvPicPr>
          <p:cNvPr id="49" name="Picture 48">
            <a:extLst>
              <a:ext uri="{FF2B5EF4-FFF2-40B4-BE49-F238E27FC236}">
                <a16:creationId xmlns:a16="http://schemas.microsoft.com/office/drawing/2014/main" id="{95860BAE-CAE2-4632-81F8-1151FD01DD6D}"/>
              </a:ext>
            </a:extLst>
          </p:cNvPr>
          <p:cNvPicPr>
            <a:picLocks noChangeAspect="1"/>
          </p:cNvPicPr>
          <p:nvPr/>
        </p:nvPicPr>
        <p:blipFill>
          <a:blip r:embed="rId2"/>
          <a:stretch>
            <a:fillRect/>
          </a:stretch>
        </p:blipFill>
        <p:spPr>
          <a:xfrm>
            <a:off x="7337767" y="581798"/>
            <a:ext cx="1749278" cy="1462245"/>
          </a:xfrm>
          <a:prstGeom prst="rect">
            <a:avLst/>
          </a:prstGeom>
        </p:spPr>
      </p:pic>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14EC1C57-BEDE-454D-B8D1-0F6F7329AE10}"/>
                  </a:ext>
                </a:extLst>
              </p:cNvPr>
              <p:cNvSpPr txBox="1">
                <a:spLocks/>
              </p:cNvSpPr>
              <p:nvPr/>
            </p:nvSpPr>
            <p:spPr>
              <a:xfrm>
                <a:off x="4837942" y="5107538"/>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l-GR" i="1" smtClean="0">
                              <a:solidFill>
                                <a:srgbClr val="66FFFF"/>
                              </a:solidFill>
                              <a:latin typeface="Cambria Math" panose="02040503050406030204" pitchFamily="18" charset="0"/>
                            </a:rPr>
                            <m:t>𝜎</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14" name="Content Placeholder 2">
                <a:extLst>
                  <a:ext uri="{FF2B5EF4-FFF2-40B4-BE49-F238E27FC236}">
                    <a16:creationId xmlns:a16="http://schemas.microsoft.com/office/drawing/2014/main" id="{14EC1C57-BEDE-454D-B8D1-0F6F7329AE10}"/>
                  </a:ext>
                </a:extLst>
              </p:cNvPr>
              <p:cNvSpPr txBox="1">
                <a:spLocks noRot="1" noChangeAspect="1" noMove="1" noResize="1" noEditPoints="1" noAdjustHandles="1" noChangeArrowheads="1" noChangeShapeType="1" noTextEdit="1"/>
              </p:cNvSpPr>
              <p:nvPr/>
            </p:nvSpPr>
            <p:spPr>
              <a:xfrm>
                <a:off x="4837942" y="5107538"/>
                <a:ext cx="475492" cy="869336"/>
              </a:xfrm>
              <a:prstGeom prst="rect">
                <a:avLst/>
              </a:prstGeom>
              <a:blipFill>
                <a:blip r:embed="rId3"/>
                <a:stretch>
                  <a:fillRect/>
                </a:stretch>
              </a:blipFill>
              <a:ln>
                <a:noFill/>
              </a:ln>
            </p:spPr>
            <p:txBody>
              <a:bodyPr/>
              <a:lstStyle/>
              <a:p>
                <a:r>
                  <a:rPr lang="en-US">
                    <a:noFill/>
                  </a:rPr>
                  <a:t> </a:t>
                </a:r>
              </a:p>
            </p:txBody>
          </p:sp>
        </mc:Fallback>
      </mc:AlternateContent>
      <p:sp>
        <p:nvSpPr>
          <p:cNvPr id="16" name="Content Placeholder 2">
            <a:extLst>
              <a:ext uri="{FF2B5EF4-FFF2-40B4-BE49-F238E27FC236}">
                <a16:creationId xmlns:a16="http://schemas.microsoft.com/office/drawing/2014/main" id="{7ABB860F-D695-4DC0-B4FE-2FB8923F3EDF}"/>
              </a:ext>
            </a:extLst>
          </p:cNvPr>
          <p:cNvSpPr txBox="1">
            <a:spLocks/>
          </p:cNvSpPr>
          <p:nvPr/>
        </p:nvSpPr>
        <p:spPr>
          <a:xfrm>
            <a:off x="5183528" y="5272830"/>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a:t>
            </a:r>
          </a:p>
        </p:txBody>
      </p:sp>
      <mc:AlternateContent xmlns:mc="http://schemas.openxmlformats.org/markup-compatibility/2006" xmlns:a14="http://schemas.microsoft.com/office/drawing/2010/main">
        <mc:Choice Requires="a14">
          <p:sp>
            <p:nvSpPr>
              <p:cNvPr id="17" name="Content Placeholder 2">
                <a:extLst>
                  <a:ext uri="{FF2B5EF4-FFF2-40B4-BE49-F238E27FC236}">
                    <a16:creationId xmlns:a16="http://schemas.microsoft.com/office/drawing/2014/main" id="{D0967402-70C7-4B25-83ED-3486DD6F8718}"/>
                  </a:ext>
                </a:extLst>
              </p:cNvPr>
              <p:cNvSpPr txBox="1">
                <a:spLocks/>
              </p:cNvSpPr>
              <p:nvPr/>
            </p:nvSpPr>
            <p:spPr>
              <a:xfrm>
                <a:off x="5436584" y="5124059"/>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FF"/>
                              </a:solidFill>
                              <a:latin typeface="Cambria Math" panose="02040503050406030204" pitchFamily="18" charset="0"/>
                            </a:rPr>
                          </m:ctrlPr>
                        </m:fPr>
                        <m:num>
                          <m:r>
                            <a:rPr lang="en-US" b="0" i="1" smtClean="0">
                              <a:solidFill>
                                <a:srgbClr val="66FFFF"/>
                              </a:solidFill>
                              <a:latin typeface="Cambria Math" panose="02040503050406030204" pitchFamily="18" charset="0"/>
                            </a:rPr>
                            <m:t>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510</m:t>
                          </m:r>
                        </m:num>
                        <m:den>
                          <m:rad>
                            <m:radPr>
                              <m:degHide m:val="on"/>
                              <m:ctrlPr>
                                <a:rPr lang="el-GR" i="1" smtClean="0">
                                  <a:solidFill>
                                    <a:srgbClr val="66FFFF"/>
                                  </a:solidFill>
                                  <a:latin typeface="Cambria Math" panose="02040503050406030204" pitchFamily="18" charset="0"/>
                                </a:rPr>
                              </m:ctrlPr>
                            </m:radPr>
                            <m:deg/>
                            <m:e>
                              <m:r>
                                <a:rPr lang="en-US" b="0" i="1" smtClean="0">
                                  <a:solidFill>
                                    <a:srgbClr val="66FFFF"/>
                                  </a:solidFill>
                                  <a:latin typeface="Cambria Math" panose="02040503050406030204" pitchFamily="18" charset="0"/>
                                </a:rPr>
                                <m:t>20</m:t>
                              </m:r>
                            </m:e>
                          </m:rad>
                        </m:den>
                      </m:f>
                    </m:oMath>
                  </m:oMathPara>
                </a14:m>
                <a:endParaRPr lang="en-US" dirty="0">
                  <a:solidFill>
                    <a:srgbClr val="66FFFF"/>
                  </a:solidFill>
                </a:endParaRPr>
              </a:p>
            </p:txBody>
          </p:sp>
        </mc:Choice>
        <mc:Fallback xmlns="">
          <p:sp>
            <p:nvSpPr>
              <p:cNvPr id="17" name="Content Placeholder 2">
                <a:extLst>
                  <a:ext uri="{FF2B5EF4-FFF2-40B4-BE49-F238E27FC236}">
                    <a16:creationId xmlns:a16="http://schemas.microsoft.com/office/drawing/2014/main" id="{D0967402-70C7-4B25-83ED-3486DD6F8718}"/>
                  </a:ext>
                </a:extLst>
              </p:cNvPr>
              <p:cNvSpPr txBox="1">
                <a:spLocks noRot="1" noChangeAspect="1" noMove="1" noResize="1" noEditPoints="1" noAdjustHandles="1" noChangeArrowheads="1" noChangeShapeType="1" noTextEdit="1"/>
              </p:cNvSpPr>
              <p:nvPr/>
            </p:nvSpPr>
            <p:spPr>
              <a:xfrm>
                <a:off x="5436584" y="5124059"/>
                <a:ext cx="475492" cy="869336"/>
              </a:xfrm>
              <a:prstGeom prst="rect">
                <a:avLst/>
              </a:prstGeom>
              <a:blipFill>
                <a:blip r:embed="rId4"/>
                <a:stretch>
                  <a:fillRect r="-10256"/>
                </a:stretch>
              </a:blipFill>
              <a:ln>
                <a:noFill/>
              </a:ln>
            </p:spPr>
            <p:txBody>
              <a:bodyPr/>
              <a:lstStyle/>
              <a:p>
                <a:r>
                  <a:rPr lang="en-US">
                    <a:noFill/>
                  </a:rPr>
                  <a:t> </a:t>
                </a:r>
              </a:p>
            </p:txBody>
          </p:sp>
        </mc:Fallback>
      </mc:AlternateContent>
      <p:sp>
        <p:nvSpPr>
          <p:cNvPr id="18" name="Content Placeholder 2">
            <a:extLst>
              <a:ext uri="{FF2B5EF4-FFF2-40B4-BE49-F238E27FC236}">
                <a16:creationId xmlns:a16="http://schemas.microsoft.com/office/drawing/2014/main" id="{0C582504-6B3D-47FD-B7CB-9D4B6EE8DBF7}"/>
              </a:ext>
            </a:extLst>
          </p:cNvPr>
          <p:cNvSpPr txBox="1">
            <a:spLocks/>
          </p:cNvSpPr>
          <p:nvPr/>
        </p:nvSpPr>
        <p:spPr>
          <a:xfrm>
            <a:off x="5992146" y="5272829"/>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 </a:t>
            </a:r>
          </a:p>
        </p:txBody>
      </p:sp>
      <p:sp>
        <p:nvSpPr>
          <p:cNvPr id="19" name="Content Placeholder 2">
            <a:extLst>
              <a:ext uri="{FF2B5EF4-FFF2-40B4-BE49-F238E27FC236}">
                <a16:creationId xmlns:a16="http://schemas.microsoft.com/office/drawing/2014/main" id="{C5193877-2572-4AEA-A8CF-9B70DACE9CCF}"/>
              </a:ext>
            </a:extLst>
          </p:cNvPr>
          <p:cNvSpPr txBox="1">
            <a:spLocks/>
          </p:cNvSpPr>
          <p:nvPr/>
        </p:nvSpPr>
        <p:spPr>
          <a:xfrm>
            <a:off x="6318080" y="5276115"/>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FF"/>
                </a:solidFill>
              </a:rPr>
              <a:t>0.3376 </a:t>
            </a:r>
          </a:p>
        </p:txBody>
      </p:sp>
      <p:pic>
        <p:nvPicPr>
          <p:cNvPr id="20" name="Picture 19">
            <a:extLst>
              <a:ext uri="{FF2B5EF4-FFF2-40B4-BE49-F238E27FC236}">
                <a16:creationId xmlns:a16="http://schemas.microsoft.com/office/drawing/2014/main" id="{B98577AA-99F2-4550-B012-A9AF12A86938}"/>
              </a:ext>
            </a:extLst>
          </p:cNvPr>
          <p:cNvPicPr>
            <a:picLocks noChangeAspect="1"/>
          </p:cNvPicPr>
          <p:nvPr/>
        </p:nvPicPr>
        <p:blipFill>
          <a:blip r:embed="rId5"/>
          <a:stretch>
            <a:fillRect/>
          </a:stretch>
        </p:blipFill>
        <p:spPr>
          <a:xfrm>
            <a:off x="217133" y="2158536"/>
            <a:ext cx="3248025" cy="3009900"/>
          </a:xfrm>
          <a:prstGeom prst="rect">
            <a:avLst/>
          </a:prstGeom>
        </p:spPr>
      </p:pic>
      <p:pic>
        <p:nvPicPr>
          <p:cNvPr id="21" name="Picture 20">
            <a:extLst>
              <a:ext uri="{FF2B5EF4-FFF2-40B4-BE49-F238E27FC236}">
                <a16:creationId xmlns:a16="http://schemas.microsoft.com/office/drawing/2014/main" id="{449208CF-6760-4B3C-ABD0-5F51BCFE7C2C}"/>
              </a:ext>
            </a:extLst>
          </p:cNvPr>
          <p:cNvPicPr>
            <a:picLocks noChangeAspect="1"/>
          </p:cNvPicPr>
          <p:nvPr/>
        </p:nvPicPr>
        <p:blipFill>
          <a:blip r:embed="rId6"/>
          <a:stretch>
            <a:fillRect/>
          </a:stretch>
        </p:blipFill>
        <p:spPr>
          <a:xfrm>
            <a:off x="4569479" y="2215810"/>
            <a:ext cx="3048000" cy="2952750"/>
          </a:xfrm>
          <a:prstGeom prst="rect">
            <a:avLst/>
          </a:prstGeom>
        </p:spPr>
      </p:pic>
      <p:pic>
        <p:nvPicPr>
          <p:cNvPr id="22" name="Picture 21">
            <a:extLst>
              <a:ext uri="{FF2B5EF4-FFF2-40B4-BE49-F238E27FC236}">
                <a16:creationId xmlns:a16="http://schemas.microsoft.com/office/drawing/2014/main" id="{4FC5B673-451D-48E4-867C-21001D0AFA40}"/>
              </a:ext>
            </a:extLst>
          </p:cNvPr>
          <p:cNvPicPr>
            <a:picLocks noChangeAspect="1"/>
          </p:cNvPicPr>
          <p:nvPr/>
        </p:nvPicPr>
        <p:blipFill>
          <a:blip r:embed="rId7"/>
          <a:stretch>
            <a:fillRect/>
          </a:stretch>
        </p:blipFill>
        <p:spPr>
          <a:xfrm>
            <a:off x="8992437" y="2247306"/>
            <a:ext cx="3095625" cy="2933700"/>
          </a:xfrm>
          <a:prstGeom prst="rect">
            <a:avLst/>
          </a:prstGeom>
        </p:spPr>
      </p:pic>
      <mc:AlternateContent xmlns:mc="http://schemas.openxmlformats.org/markup-compatibility/2006" xmlns:a14="http://schemas.microsoft.com/office/drawing/2010/main">
        <mc:Choice Requires="a14">
          <p:sp>
            <p:nvSpPr>
              <p:cNvPr id="23" name="Content Placeholder 2">
                <a:extLst>
                  <a:ext uri="{FF2B5EF4-FFF2-40B4-BE49-F238E27FC236}">
                    <a16:creationId xmlns:a16="http://schemas.microsoft.com/office/drawing/2014/main" id="{7690C4D6-1902-4CC8-9528-306B102025DB}"/>
                  </a:ext>
                </a:extLst>
              </p:cNvPr>
              <p:cNvSpPr txBox="1">
                <a:spLocks/>
              </p:cNvSpPr>
              <p:nvPr/>
            </p:nvSpPr>
            <p:spPr>
              <a:xfrm>
                <a:off x="328844" y="5119769"/>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l-GR" i="1" smtClean="0">
                              <a:solidFill>
                                <a:srgbClr val="FFFF00"/>
                              </a:solidFill>
                              <a:latin typeface="Cambria Math" panose="02040503050406030204" pitchFamily="18" charset="0"/>
                            </a:rPr>
                            <m:t>𝜎</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3" name="Content Placeholder 2">
                <a:extLst>
                  <a:ext uri="{FF2B5EF4-FFF2-40B4-BE49-F238E27FC236}">
                    <a16:creationId xmlns:a16="http://schemas.microsoft.com/office/drawing/2014/main" id="{7690C4D6-1902-4CC8-9528-306B102025DB}"/>
                  </a:ext>
                </a:extLst>
              </p:cNvPr>
              <p:cNvSpPr txBox="1">
                <a:spLocks noRot="1" noChangeAspect="1" noMove="1" noResize="1" noEditPoints="1" noAdjustHandles="1" noChangeArrowheads="1" noChangeShapeType="1" noTextEdit="1"/>
              </p:cNvSpPr>
              <p:nvPr/>
            </p:nvSpPr>
            <p:spPr>
              <a:xfrm>
                <a:off x="328844" y="5119769"/>
                <a:ext cx="475492" cy="869336"/>
              </a:xfrm>
              <a:prstGeom prst="rect">
                <a:avLst/>
              </a:prstGeom>
              <a:blipFill>
                <a:blip r:embed="rId8"/>
                <a:stretch>
                  <a:fillRect/>
                </a:stretch>
              </a:blipFill>
              <a:ln>
                <a:noFill/>
              </a:ln>
            </p:spPr>
            <p:txBody>
              <a:bodyPr/>
              <a:lstStyle/>
              <a:p>
                <a:r>
                  <a:rPr lang="en-US">
                    <a:noFill/>
                  </a:rPr>
                  <a:t> </a:t>
                </a:r>
              </a:p>
            </p:txBody>
          </p:sp>
        </mc:Fallback>
      </mc:AlternateContent>
      <p:sp>
        <p:nvSpPr>
          <p:cNvPr id="24" name="Content Placeholder 2">
            <a:extLst>
              <a:ext uri="{FF2B5EF4-FFF2-40B4-BE49-F238E27FC236}">
                <a16:creationId xmlns:a16="http://schemas.microsoft.com/office/drawing/2014/main" id="{96FB1041-0D69-4BE8-A223-28EA635DA32F}"/>
              </a:ext>
            </a:extLst>
          </p:cNvPr>
          <p:cNvSpPr txBox="1">
            <a:spLocks/>
          </p:cNvSpPr>
          <p:nvPr/>
        </p:nvSpPr>
        <p:spPr>
          <a:xfrm>
            <a:off x="674430" y="5285061"/>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p>
        </p:txBody>
      </p:sp>
      <mc:AlternateContent xmlns:mc="http://schemas.openxmlformats.org/markup-compatibility/2006" xmlns:a14="http://schemas.microsoft.com/office/drawing/2010/main">
        <mc:Choice Requires="a14">
          <p:sp>
            <p:nvSpPr>
              <p:cNvPr id="25" name="Content Placeholder 2">
                <a:extLst>
                  <a:ext uri="{FF2B5EF4-FFF2-40B4-BE49-F238E27FC236}">
                    <a16:creationId xmlns:a16="http://schemas.microsoft.com/office/drawing/2014/main" id="{9DE11740-B006-4983-B4D6-CC47ED813714}"/>
                  </a:ext>
                </a:extLst>
              </p:cNvPr>
              <p:cNvSpPr txBox="1">
                <a:spLocks/>
              </p:cNvSpPr>
              <p:nvPr/>
            </p:nvSpPr>
            <p:spPr>
              <a:xfrm>
                <a:off x="927486" y="5136290"/>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510</m:t>
                          </m:r>
                        </m:num>
                        <m:den>
                          <m:rad>
                            <m:radPr>
                              <m:degHide m:val="on"/>
                              <m:ctrlPr>
                                <a:rPr lang="el-GR" i="1" smtClean="0">
                                  <a:solidFill>
                                    <a:srgbClr val="FFFF00"/>
                                  </a:solidFill>
                                  <a:latin typeface="Cambria Math" panose="02040503050406030204" pitchFamily="18" charset="0"/>
                                </a:rPr>
                              </m:ctrlPr>
                            </m:radPr>
                            <m:deg/>
                            <m:e>
                              <m:r>
                                <a:rPr lang="en-US" b="0" i="1" smtClean="0">
                                  <a:solidFill>
                                    <a:srgbClr val="FFFF00"/>
                                  </a:solidFill>
                                  <a:latin typeface="Cambria Math" panose="02040503050406030204" pitchFamily="18" charset="0"/>
                                </a:rPr>
                                <m:t>10</m:t>
                              </m:r>
                            </m:e>
                          </m:rad>
                        </m:den>
                      </m:f>
                    </m:oMath>
                  </m:oMathPara>
                </a14:m>
                <a:endParaRPr lang="en-US" dirty="0">
                  <a:solidFill>
                    <a:srgbClr val="66FFFF"/>
                  </a:solidFill>
                </a:endParaRPr>
              </a:p>
            </p:txBody>
          </p:sp>
        </mc:Choice>
        <mc:Fallback xmlns="">
          <p:sp>
            <p:nvSpPr>
              <p:cNvPr id="25" name="Content Placeholder 2">
                <a:extLst>
                  <a:ext uri="{FF2B5EF4-FFF2-40B4-BE49-F238E27FC236}">
                    <a16:creationId xmlns:a16="http://schemas.microsoft.com/office/drawing/2014/main" id="{9DE11740-B006-4983-B4D6-CC47ED813714}"/>
                  </a:ext>
                </a:extLst>
              </p:cNvPr>
              <p:cNvSpPr txBox="1">
                <a:spLocks noRot="1" noChangeAspect="1" noMove="1" noResize="1" noEditPoints="1" noAdjustHandles="1" noChangeArrowheads="1" noChangeShapeType="1" noTextEdit="1"/>
              </p:cNvSpPr>
              <p:nvPr/>
            </p:nvSpPr>
            <p:spPr>
              <a:xfrm>
                <a:off x="927486" y="5136290"/>
                <a:ext cx="475492" cy="869336"/>
              </a:xfrm>
              <a:prstGeom prst="rect">
                <a:avLst/>
              </a:prstGeom>
              <a:blipFill>
                <a:blip r:embed="rId9"/>
                <a:stretch>
                  <a:fillRect r="-11538"/>
                </a:stretch>
              </a:blipFill>
              <a:ln>
                <a:noFill/>
              </a:ln>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0A67FBCC-7178-4E1B-9CD8-2ED472A0C5AD}"/>
              </a:ext>
            </a:extLst>
          </p:cNvPr>
          <p:cNvSpPr txBox="1">
            <a:spLocks/>
          </p:cNvSpPr>
          <p:nvPr/>
        </p:nvSpPr>
        <p:spPr>
          <a:xfrm>
            <a:off x="1483048" y="5285060"/>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a:t>
            </a:r>
            <a:r>
              <a:rPr lang="en-US" sz="2800" dirty="0">
                <a:solidFill>
                  <a:srgbClr val="66FFFF"/>
                </a:solidFill>
              </a:rPr>
              <a:t> </a:t>
            </a:r>
          </a:p>
        </p:txBody>
      </p:sp>
      <p:sp>
        <p:nvSpPr>
          <p:cNvPr id="27" name="Content Placeholder 2">
            <a:extLst>
              <a:ext uri="{FF2B5EF4-FFF2-40B4-BE49-F238E27FC236}">
                <a16:creationId xmlns:a16="http://schemas.microsoft.com/office/drawing/2014/main" id="{34B15A69-4CC3-4EB0-8A9C-DFF2F9F08EA3}"/>
              </a:ext>
            </a:extLst>
          </p:cNvPr>
          <p:cNvSpPr txBox="1">
            <a:spLocks/>
          </p:cNvSpPr>
          <p:nvPr/>
        </p:nvSpPr>
        <p:spPr>
          <a:xfrm>
            <a:off x="1808982" y="5288346"/>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FFFF00"/>
                </a:solidFill>
              </a:rPr>
              <a:t>0.4775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28" name="Content Placeholder 2">
                <a:extLst>
                  <a:ext uri="{FF2B5EF4-FFF2-40B4-BE49-F238E27FC236}">
                    <a16:creationId xmlns:a16="http://schemas.microsoft.com/office/drawing/2014/main" id="{C2AC0B45-995A-49FA-B873-5B0A822F3678}"/>
                  </a:ext>
                </a:extLst>
              </p:cNvPr>
              <p:cNvSpPr txBox="1">
                <a:spLocks/>
              </p:cNvSpPr>
              <p:nvPr/>
            </p:nvSpPr>
            <p:spPr>
              <a:xfrm>
                <a:off x="9083088" y="5096244"/>
                <a:ext cx="475492" cy="869336"/>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l-GR" i="1" smtClean="0">
                              <a:solidFill>
                                <a:srgbClr val="66FF33"/>
                              </a:solidFill>
                              <a:latin typeface="Cambria Math" panose="02040503050406030204" pitchFamily="18" charset="0"/>
                            </a:rPr>
                            <m:t>𝜎</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𝑛</m:t>
                              </m:r>
                            </m:e>
                          </m:rad>
                        </m:den>
                      </m:f>
                    </m:oMath>
                  </m:oMathPara>
                </a14:m>
                <a:endParaRPr lang="en-US" dirty="0">
                  <a:solidFill>
                    <a:srgbClr val="66FFFF"/>
                  </a:solidFill>
                </a:endParaRPr>
              </a:p>
            </p:txBody>
          </p:sp>
        </mc:Choice>
        <mc:Fallback xmlns="">
          <p:sp>
            <p:nvSpPr>
              <p:cNvPr id="28" name="Content Placeholder 2">
                <a:extLst>
                  <a:ext uri="{FF2B5EF4-FFF2-40B4-BE49-F238E27FC236}">
                    <a16:creationId xmlns:a16="http://schemas.microsoft.com/office/drawing/2014/main" id="{C2AC0B45-995A-49FA-B873-5B0A822F3678}"/>
                  </a:ext>
                </a:extLst>
              </p:cNvPr>
              <p:cNvSpPr txBox="1">
                <a:spLocks noRot="1" noChangeAspect="1" noMove="1" noResize="1" noEditPoints="1" noAdjustHandles="1" noChangeArrowheads="1" noChangeShapeType="1" noTextEdit="1"/>
              </p:cNvSpPr>
              <p:nvPr/>
            </p:nvSpPr>
            <p:spPr>
              <a:xfrm>
                <a:off x="9083088" y="5096244"/>
                <a:ext cx="475492" cy="869336"/>
              </a:xfrm>
              <a:prstGeom prst="rect">
                <a:avLst/>
              </a:prstGeom>
              <a:blipFill>
                <a:blip r:embed="rId10"/>
                <a:stretch>
                  <a:fillRect/>
                </a:stretch>
              </a:blipFill>
              <a:ln>
                <a:noFill/>
              </a:ln>
            </p:spPr>
            <p:txBody>
              <a:bodyPr/>
              <a:lstStyle/>
              <a:p>
                <a:r>
                  <a:rPr lang="en-US">
                    <a:noFill/>
                  </a:rPr>
                  <a:t> </a:t>
                </a:r>
              </a:p>
            </p:txBody>
          </p:sp>
        </mc:Fallback>
      </mc:AlternateContent>
      <p:sp>
        <p:nvSpPr>
          <p:cNvPr id="29" name="Content Placeholder 2">
            <a:extLst>
              <a:ext uri="{FF2B5EF4-FFF2-40B4-BE49-F238E27FC236}">
                <a16:creationId xmlns:a16="http://schemas.microsoft.com/office/drawing/2014/main" id="{40F3903A-6842-4351-917C-A2D5DCAF54F0}"/>
              </a:ext>
            </a:extLst>
          </p:cNvPr>
          <p:cNvSpPr txBox="1">
            <a:spLocks/>
          </p:cNvSpPr>
          <p:nvPr/>
        </p:nvSpPr>
        <p:spPr>
          <a:xfrm>
            <a:off x="9428674" y="5261536"/>
            <a:ext cx="382962"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p>
        </p:txBody>
      </p:sp>
      <mc:AlternateContent xmlns:mc="http://schemas.openxmlformats.org/markup-compatibility/2006" xmlns:a14="http://schemas.microsoft.com/office/drawing/2010/main">
        <mc:Choice Requires="a14">
          <p:sp>
            <p:nvSpPr>
              <p:cNvPr id="30" name="Content Placeholder 2">
                <a:extLst>
                  <a:ext uri="{FF2B5EF4-FFF2-40B4-BE49-F238E27FC236}">
                    <a16:creationId xmlns:a16="http://schemas.microsoft.com/office/drawing/2014/main" id="{F67E323D-36EC-41AD-9624-EDD31D496E40}"/>
                  </a:ext>
                </a:extLst>
              </p:cNvPr>
              <p:cNvSpPr txBox="1">
                <a:spLocks/>
              </p:cNvSpPr>
              <p:nvPr/>
            </p:nvSpPr>
            <p:spPr>
              <a:xfrm>
                <a:off x="9681730" y="5112765"/>
                <a:ext cx="475492" cy="869336"/>
              </a:xfrm>
              <a:prstGeom prst="rect">
                <a:avLst/>
              </a:prstGeom>
              <a:ln>
                <a:noFill/>
              </a:ln>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f>
                        <m:fPr>
                          <m:ctrlPr>
                            <a:rPr lang="en-US" b="0" i="1" smtClean="0">
                              <a:solidFill>
                                <a:srgbClr val="66FF33"/>
                              </a:solidFill>
                              <a:latin typeface="Cambria Math" panose="02040503050406030204" pitchFamily="18" charset="0"/>
                            </a:rPr>
                          </m:ctrlPr>
                        </m:fPr>
                        <m:num>
                          <m:r>
                            <a:rPr lang="en-US" b="0" i="1" smtClean="0">
                              <a:solidFill>
                                <a:srgbClr val="66FF33"/>
                              </a:solidFill>
                              <a:latin typeface="Cambria Math" panose="02040503050406030204" pitchFamily="18" charset="0"/>
                            </a:rPr>
                            <m:t>1</m:t>
                          </m:r>
                          <m:r>
                            <a:rPr lang="en-US" b="0" i="1" smtClean="0">
                              <a:solidFill>
                                <a:srgbClr val="66FF33"/>
                              </a:solidFill>
                              <a:latin typeface="Cambria Math" panose="02040503050406030204" pitchFamily="18" charset="0"/>
                            </a:rPr>
                            <m:t>.</m:t>
                          </m:r>
                          <m:r>
                            <a:rPr lang="en-US" b="0" i="1" smtClean="0">
                              <a:solidFill>
                                <a:srgbClr val="66FF33"/>
                              </a:solidFill>
                              <a:latin typeface="Cambria Math" panose="02040503050406030204" pitchFamily="18" charset="0"/>
                            </a:rPr>
                            <m:t>510</m:t>
                          </m:r>
                        </m:num>
                        <m:den>
                          <m:rad>
                            <m:radPr>
                              <m:degHide m:val="on"/>
                              <m:ctrlPr>
                                <a:rPr lang="el-GR" i="1" smtClean="0">
                                  <a:solidFill>
                                    <a:srgbClr val="66FF33"/>
                                  </a:solidFill>
                                  <a:latin typeface="Cambria Math" panose="02040503050406030204" pitchFamily="18" charset="0"/>
                                </a:rPr>
                              </m:ctrlPr>
                            </m:radPr>
                            <m:deg/>
                            <m:e>
                              <m:r>
                                <a:rPr lang="en-US" b="0" i="1" smtClean="0">
                                  <a:solidFill>
                                    <a:srgbClr val="66FF33"/>
                                  </a:solidFill>
                                  <a:latin typeface="Cambria Math" panose="02040503050406030204" pitchFamily="18" charset="0"/>
                                </a:rPr>
                                <m:t>50</m:t>
                              </m:r>
                            </m:e>
                          </m:rad>
                        </m:den>
                      </m:f>
                    </m:oMath>
                  </m:oMathPara>
                </a14:m>
                <a:endParaRPr lang="en-US" dirty="0">
                  <a:solidFill>
                    <a:srgbClr val="66FFFF"/>
                  </a:solidFill>
                </a:endParaRPr>
              </a:p>
            </p:txBody>
          </p:sp>
        </mc:Choice>
        <mc:Fallback xmlns="">
          <p:sp>
            <p:nvSpPr>
              <p:cNvPr id="30" name="Content Placeholder 2">
                <a:extLst>
                  <a:ext uri="{FF2B5EF4-FFF2-40B4-BE49-F238E27FC236}">
                    <a16:creationId xmlns:a16="http://schemas.microsoft.com/office/drawing/2014/main" id="{F67E323D-36EC-41AD-9624-EDD31D496E40}"/>
                  </a:ext>
                </a:extLst>
              </p:cNvPr>
              <p:cNvSpPr txBox="1">
                <a:spLocks noRot="1" noChangeAspect="1" noMove="1" noResize="1" noEditPoints="1" noAdjustHandles="1" noChangeArrowheads="1" noChangeShapeType="1" noTextEdit="1"/>
              </p:cNvSpPr>
              <p:nvPr/>
            </p:nvSpPr>
            <p:spPr>
              <a:xfrm>
                <a:off x="9681730" y="5112765"/>
                <a:ext cx="475492" cy="869336"/>
              </a:xfrm>
              <a:prstGeom prst="rect">
                <a:avLst/>
              </a:prstGeom>
              <a:blipFill>
                <a:blip r:embed="rId11"/>
                <a:stretch>
                  <a:fillRect r="-11538"/>
                </a:stretch>
              </a:blipFill>
              <a:ln>
                <a:noFill/>
              </a:ln>
            </p:spPr>
            <p:txBody>
              <a:bodyPr/>
              <a:lstStyle/>
              <a:p>
                <a:r>
                  <a:rPr lang="en-US">
                    <a:noFill/>
                  </a:rPr>
                  <a:t> </a:t>
                </a:r>
              </a:p>
            </p:txBody>
          </p:sp>
        </mc:Fallback>
      </mc:AlternateContent>
      <p:sp>
        <p:nvSpPr>
          <p:cNvPr id="31" name="Content Placeholder 2">
            <a:extLst>
              <a:ext uri="{FF2B5EF4-FFF2-40B4-BE49-F238E27FC236}">
                <a16:creationId xmlns:a16="http://schemas.microsoft.com/office/drawing/2014/main" id="{8159AC84-065B-450B-A903-DCE11C1C9106}"/>
              </a:ext>
            </a:extLst>
          </p:cNvPr>
          <p:cNvSpPr txBox="1">
            <a:spLocks/>
          </p:cNvSpPr>
          <p:nvPr/>
        </p:nvSpPr>
        <p:spPr>
          <a:xfrm>
            <a:off x="10237292" y="5261535"/>
            <a:ext cx="390851" cy="444913"/>
          </a:xfrm>
          <a:prstGeom prst="rect">
            <a:avLst/>
          </a:prstGeom>
          <a:ln>
            <a:noFill/>
          </a:ln>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a:t>
            </a:r>
            <a:r>
              <a:rPr lang="en-US" sz="2800" dirty="0">
                <a:solidFill>
                  <a:srgbClr val="66FFFF"/>
                </a:solidFill>
              </a:rPr>
              <a:t> </a:t>
            </a:r>
          </a:p>
        </p:txBody>
      </p:sp>
      <p:sp>
        <p:nvSpPr>
          <p:cNvPr id="32" name="Content Placeholder 2">
            <a:extLst>
              <a:ext uri="{FF2B5EF4-FFF2-40B4-BE49-F238E27FC236}">
                <a16:creationId xmlns:a16="http://schemas.microsoft.com/office/drawing/2014/main" id="{C37B2835-7474-4165-A9E8-8D00FA671D12}"/>
              </a:ext>
            </a:extLst>
          </p:cNvPr>
          <p:cNvSpPr txBox="1">
            <a:spLocks/>
          </p:cNvSpPr>
          <p:nvPr/>
        </p:nvSpPr>
        <p:spPr>
          <a:xfrm>
            <a:off x="10563226" y="5264821"/>
            <a:ext cx="883649" cy="444913"/>
          </a:xfrm>
          <a:prstGeom prst="rect">
            <a:avLst/>
          </a:prstGeom>
          <a:ln>
            <a:noFill/>
          </a:ln>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sz="2800" dirty="0">
                <a:solidFill>
                  <a:srgbClr val="66FF33"/>
                </a:solidFill>
              </a:rPr>
              <a:t>0.2135</a:t>
            </a:r>
            <a:r>
              <a:rPr lang="en-US" sz="2800" dirty="0">
                <a:solidFill>
                  <a:srgbClr val="66FFFF"/>
                </a:solidFill>
              </a:rPr>
              <a:t> </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FF2EDDEC-2FD5-46A8-98DD-EFAB78108CC1}"/>
                  </a:ext>
                </a:extLst>
              </p:cNvPr>
              <p:cNvSpPr txBox="1"/>
              <p:nvPr/>
            </p:nvSpPr>
            <p:spPr>
              <a:xfrm>
                <a:off x="126815" y="5968921"/>
                <a:ext cx="11736341" cy="765659"/>
              </a:xfrm>
              <a:prstGeom prst="rect">
                <a:avLst/>
              </a:prstGeom>
              <a:noFill/>
              <a:ln w="38100">
                <a:solidFill>
                  <a:srgbClr val="FF0000"/>
                </a:solidFill>
              </a:ln>
            </p:spPr>
            <p:txBody>
              <a:bodyPr wrap="square" rtlCol="0">
                <a:spAutoFit/>
              </a:bodyPr>
              <a:lstStyle/>
              <a:p>
                <a:pPr algn="ctr"/>
                <a:r>
                  <a:rPr lang="en-US" dirty="0"/>
                  <a:t>In all three cases, the standard deviation of the average calculated with the formula </a:t>
                </a:r>
                <a14:m>
                  <m:oMath xmlns:m="http://schemas.openxmlformats.org/officeDocument/2006/math">
                    <m:f>
                      <m:fPr>
                        <m:ctrlPr>
                          <a:rPr lang="en-US" b="0" i="1" smtClean="0">
                            <a:latin typeface="Cambria Math" panose="02040503050406030204" pitchFamily="18" charset="0"/>
                          </a:rPr>
                        </m:ctrlPr>
                      </m:fPr>
                      <m:num>
                        <m:r>
                          <m:rPr>
                            <m:sty m:val="p"/>
                          </m:rPr>
                          <a:rPr lang="el-GR" i="1" smtClean="0">
                            <a:latin typeface="Cambria Math" panose="02040503050406030204" pitchFamily="18" charset="0"/>
                          </a:rPr>
                          <m:t>σ</m:t>
                        </m:r>
                      </m:num>
                      <m:den>
                        <m:rad>
                          <m:radPr>
                            <m:degHide m:val="on"/>
                            <m:ctrlPr>
                              <a:rPr lang="el-GR" i="1" smtClean="0">
                                <a:latin typeface="Cambria Math" panose="02040503050406030204" pitchFamily="18" charset="0"/>
                              </a:rPr>
                            </m:ctrlPr>
                          </m:radPr>
                          <m:deg/>
                          <m:e>
                            <m:r>
                              <a:rPr lang="en-US" b="0" i="1" smtClean="0">
                                <a:latin typeface="Cambria Math" panose="02040503050406030204" pitchFamily="18" charset="0"/>
                              </a:rPr>
                              <m:t>𝑛</m:t>
                            </m:r>
                          </m:e>
                        </m:rad>
                      </m:den>
                    </m:f>
                  </m:oMath>
                </a14:m>
                <a:r>
                  <a:rPr lang="en-US" dirty="0"/>
                  <a:t> is very close to the standard deviation found by simulating the process of taking 500 samples of size n, and creating a distribution of the sample means!   </a:t>
                </a:r>
              </a:p>
            </p:txBody>
          </p:sp>
        </mc:Choice>
        <mc:Fallback xmlns="">
          <p:sp>
            <p:nvSpPr>
              <p:cNvPr id="35" name="TextBox 34">
                <a:extLst>
                  <a:ext uri="{FF2B5EF4-FFF2-40B4-BE49-F238E27FC236}">
                    <a16:creationId xmlns:a16="http://schemas.microsoft.com/office/drawing/2014/main" id="{FF2EDDEC-2FD5-46A8-98DD-EFAB78108CC1}"/>
                  </a:ext>
                </a:extLst>
              </p:cNvPr>
              <p:cNvSpPr txBox="1">
                <a:spLocks noRot="1" noChangeAspect="1" noMove="1" noResize="1" noEditPoints="1" noAdjustHandles="1" noChangeArrowheads="1" noChangeShapeType="1" noTextEdit="1"/>
              </p:cNvSpPr>
              <p:nvPr/>
            </p:nvSpPr>
            <p:spPr>
              <a:xfrm>
                <a:off x="126815" y="5968921"/>
                <a:ext cx="11736341" cy="765659"/>
              </a:xfrm>
              <a:prstGeom prst="rect">
                <a:avLst/>
              </a:prstGeom>
              <a:blipFill>
                <a:blip r:embed="rId12"/>
                <a:stretch>
                  <a:fillRect r="-984" b="-8333"/>
                </a:stretch>
              </a:blipFill>
              <a:ln w="38100">
                <a:solidFill>
                  <a:srgbClr val="FF0000"/>
                </a:solidFill>
              </a:ln>
            </p:spPr>
            <p:txBody>
              <a:bodyPr/>
              <a:lstStyle/>
              <a:p>
                <a:r>
                  <a:rPr lang="en-US">
                    <a:noFill/>
                  </a:rPr>
                  <a:t> </a:t>
                </a:r>
              </a:p>
            </p:txBody>
          </p:sp>
        </mc:Fallback>
      </mc:AlternateContent>
    </p:spTree>
    <p:extLst>
      <p:ext uri="{BB962C8B-B14F-4D97-AF65-F5344CB8AC3E}">
        <p14:creationId xmlns:p14="http://schemas.microsoft.com/office/powerpoint/2010/main" val="2854744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fade">
                                      <p:cBhvr>
                                        <p:cTn id="30" dur="500"/>
                                        <p:tgtEl>
                                          <p:spTgt spid="4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par>
                                <p:cTn id="54" presetID="10" presetClass="entr" presetSubtype="0" fill="hold" nodeType="withEffect">
                                  <p:stCondLst>
                                    <p:cond delay="0"/>
                                  </p:stCondLst>
                                  <p:childTnLst>
                                    <p:set>
                                      <p:cBhvr>
                                        <p:cTn id="55" dur="1" fill="hold">
                                          <p:stCondLst>
                                            <p:cond delay="0"/>
                                          </p:stCondLst>
                                        </p:cTn>
                                        <p:tgtEl>
                                          <p:spTgt spid="22"/>
                                        </p:tgtEl>
                                        <p:attrNameLst>
                                          <p:attrName>style.visibility</p:attrName>
                                        </p:attrNameLst>
                                      </p:cBhvr>
                                      <p:to>
                                        <p:strVal val="visible"/>
                                      </p:to>
                                    </p:set>
                                    <p:animEffect transition="in" filter="fade">
                                      <p:cBhvr>
                                        <p:cTn id="56" dur="500"/>
                                        <p:tgtEl>
                                          <p:spTgt spid="22"/>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fade">
                                      <p:cBhvr>
                                        <p:cTn id="62" dur="500"/>
                                        <p:tgtEl>
                                          <p:spTgt spid="2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0"/>
                                        </p:tgtEl>
                                        <p:attrNameLst>
                                          <p:attrName>style.visibility</p:attrName>
                                        </p:attrNameLst>
                                      </p:cBhvr>
                                      <p:to>
                                        <p:strVal val="visible"/>
                                      </p:to>
                                    </p:set>
                                    <p:animEffect transition="in" filter="fade">
                                      <p:cBhvr>
                                        <p:cTn id="65" dur="500"/>
                                        <p:tgtEl>
                                          <p:spTgt spid="3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fade">
                                      <p:cBhvr>
                                        <p:cTn id="68" dur="500"/>
                                        <p:tgtEl>
                                          <p:spTgt spid="3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fade">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3" grpId="0"/>
      <p:bldP spid="46" grpId="0"/>
      <p:bldP spid="14" grpId="0"/>
      <p:bldP spid="16" grpId="0"/>
      <p:bldP spid="17" grpId="0"/>
      <p:bldP spid="18" grpId="0"/>
      <p:bldP spid="19" grpId="0"/>
      <p:bldP spid="23" grpId="0"/>
      <p:bldP spid="24" grpId="0"/>
      <p:bldP spid="25" grpId="0"/>
      <p:bldP spid="26" grpId="0"/>
      <p:bldP spid="27" grpId="0"/>
      <p:bldP spid="28" grpId="0"/>
      <p:bldP spid="29" grpId="0"/>
      <p:bldP spid="30" grpId="0"/>
      <p:bldP spid="31" grpId="0"/>
      <p:bldP spid="32" grpId="0"/>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09551" y="285008"/>
            <a:ext cx="10131425" cy="570015"/>
          </a:xfrm>
        </p:spPr>
        <p:txBody>
          <a:bodyPr>
            <a:normAutofit fontScale="90000"/>
          </a:bodyPr>
          <a:lstStyle/>
          <a:p>
            <a:pPr algn="ctr"/>
            <a:r>
              <a:rPr lang="en-US" dirty="0"/>
              <a:t>Quick quiz Question 1</a:t>
            </a:r>
          </a:p>
        </p:txBody>
      </p:sp>
      <p:pic>
        <p:nvPicPr>
          <p:cNvPr id="6" name="Picture 5">
            <a:extLst>
              <a:ext uri="{FF2B5EF4-FFF2-40B4-BE49-F238E27FC236}">
                <a16:creationId xmlns:a16="http://schemas.microsoft.com/office/drawing/2014/main" id="{4E702342-C6FC-4966-8873-D1F87D5A8110}"/>
              </a:ext>
            </a:extLst>
          </p:cNvPr>
          <p:cNvPicPr>
            <a:picLocks noChangeAspect="1"/>
          </p:cNvPicPr>
          <p:nvPr/>
        </p:nvPicPr>
        <p:blipFill>
          <a:blip r:embed="rId2"/>
          <a:stretch>
            <a:fillRect/>
          </a:stretch>
        </p:blipFill>
        <p:spPr>
          <a:xfrm>
            <a:off x="1789958" y="1539917"/>
            <a:ext cx="8267700" cy="2222500"/>
          </a:xfrm>
          <a:prstGeom prst="rect">
            <a:avLst/>
          </a:prstGeom>
        </p:spPr>
      </p:pic>
      <p:sp>
        <p:nvSpPr>
          <p:cNvPr id="7" name="Multiplication Sign 6">
            <a:extLst>
              <a:ext uri="{FF2B5EF4-FFF2-40B4-BE49-F238E27FC236}">
                <a16:creationId xmlns:a16="http://schemas.microsoft.com/office/drawing/2014/main" id="{33424EC1-8F23-4124-BC64-196BBC9712CC}"/>
              </a:ext>
            </a:extLst>
          </p:cNvPr>
          <p:cNvSpPr/>
          <p:nvPr/>
        </p:nvSpPr>
        <p:spPr>
          <a:xfrm>
            <a:off x="2006663" y="3287487"/>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FEC9BA42-5A06-4AF2-AF57-D13CD75FC1E5}"/>
              </a:ext>
            </a:extLst>
          </p:cNvPr>
          <p:cNvSpPr txBox="1">
            <a:spLocks/>
          </p:cNvSpPr>
          <p:nvPr/>
        </p:nvSpPr>
        <p:spPr>
          <a:xfrm>
            <a:off x="486888" y="4494810"/>
            <a:ext cx="11173485" cy="1686295"/>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Central limit theorem tells us that with sufficiently large sample sizes, the sampling distribution for the </a:t>
            </a:r>
            <a:r>
              <a:rPr lang="en-US" b="1" i="1" dirty="0"/>
              <a:t>sample means </a:t>
            </a:r>
            <a:r>
              <a:rPr lang="en-US" dirty="0"/>
              <a:t>will be normally distributed, regardless of the shape of the underlying distribution we are sampling from. </a:t>
            </a:r>
          </a:p>
          <a:p>
            <a:pPr marL="0" indent="0">
              <a:buFont typeface="Arial"/>
              <a:buNone/>
            </a:pPr>
            <a:endParaRPr lang="en-US" dirty="0"/>
          </a:p>
          <a:p>
            <a:pPr marL="0" indent="0">
              <a:buFont typeface="Arial"/>
              <a:buNone/>
            </a:pPr>
            <a:r>
              <a:rPr lang="en-US" dirty="0"/>
              <a:t>However this does not mean the observations will be normally distributed… they will of course maintain their original/underlying distribution.  </a:t>
            </a:r>
          </a:p>
        </p:txBody>
      </p:sp>
    </p:spTree>
    <p:extLst>
      <p:ext uri="{BB962C8B-B14F-4D97-AF65-F5344CB8AC3E}">
        <p14:creationId xmlns:p14="http://schemas.microsoft.com/office/powerpoint/2010/main" val="71830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300588" y="977900"/>
            <a:ext cx="10744200" cy="3139321"/>
          </a:xfrm>
          <a:prstGeom prst="rect">
            <a:avLst/>
          </a:prstGeom>
        </p:spPr>
        <p:txBody>
          <a:bodyPr wrap="square">
            <a:spAutoFit/>
          </a:bodyPr>
          <a:lstStyle/>
          <a:p>
            <a:pPr marL="342900" indent="-342900">
              <a:buFont typeface="+mj-lt"/>
              <a:buAutoNum type="arabicPeriod" startAt="8"/>
            </a:pPr>
            <a:r>
              <a:rPr lang="en-US" dirty="0"/>
              <a:t>How do the distributions of simulated samples of the same sample size compare to one another (think center, shape, and spread). These are the samples that you see in the middle histogram.</a:t>
            </a:r>
          </a:p>
          <a:p>
            <a:r>
              <a:rPr lang="en-US"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dirty="0"/>
              <a:t>What would you expect to happen to the distribution of the sample means if we changed the sample size again, to a larger number?</a:t>
            </a:r>
          </a:p>
          <a:p>
            <a:r>
              <a:rPr lang="en-US" dirty="0">
                <a:solidFill>
                  <a:srgbClr val="66FFFF"/>
                </a:solidFill>
              </a:rPr>
              <a:t>The shape would remain normal, the mean would be close to 8 and the standard error of </a:t>
            </a:r>
            <a:r>
              <a:rPr lang="en-US" dirty="0" err="1">
                <a:solidFill>
                  <a:srgbClr val="66FFFF"/>
                </a:solidFill>
              </a:rPr>
              <a:t>xbar</a:t>
            </a:r>
            <a:r>
              <a:rPr lang="en-US" dirty="0">
                <a:solidFill>
                  <a:srgbClr val="66FFFF"/>
                </a:solidFill>
              </a:rPr>
              <a:t> (the standard deviation of the distribution of all the </a:t>
            </a:r>
            <a:r>
              <a:rPr lang="en-US" dirty="0" err="1">
                <a:solidFill>
                  <a:srgbClr val="66FFFF"/>
                </a:solidFill>
              </a:rPr>
              <a:t>xbars</a:t>
            </a:r>
            <a:r>
              <a:rPr lang="en-US" dirty="0">
                <a:solidFill>
                  <a:srgbClr val="66FFFF"/>
                </a:solidFill>
              </a:rPr>
              <a:t>) would be smaller and close to 1.51/sqrt(n).  </a:t>
            </a:r>
          </a:p>
          <a:p>
            <a:pPr marL="342900" indent="-342900">
              <a:buFont typeface="+mj-lt"/>
              <a:buAutoNum type="arabicPeriod" startAt="10"/>
            </a:pPr>
            <a:r>
              <a:rPr lang="en-US" dirty="0"/>
              <a:t>What is the pattern that you see?</a:t>
            </a:r>
          </a:p>
          <a:p>
            <a:r>
              <a:rPr lang="en-US" dirty="0">
                <a:solidFill>
                  <a:srgbClr val="66FFFF"/>
                </a:solidFill>
              </a:rPr>
              <a:t>The standard error gets smaller as n increases. This means the </a:t>
            </a:r>
            <a:r>
              <a:rPr lang="en-US" dirty="0" err="1">
                <a:solidFill>
                  <a:srgbClr val="66FFFF"/>
                </a:solidFill>
              </a:rPr>
              <a:t>xbars</a:t>
            </a:r>
            <a:r>
              <a:rPr lang="en-US" dirty="0">
                <a:solidFill>
                  <a:srgbClr val="66FFFF"/>
                </a:solidFill>
              </a:rPr>
              <a:t> are more likely to be closer to mu!  Which means when we conduct the experiment, the one </a:t>
            </a:r>
            <a:r>
              <a:rPr lang="en-US" dirty="0" err="1">
                <a:solidFill>
                  <a:srgbClr val="66FFFF"/>
                </a:solidFill>
              </a:rPr>
              <a:t>xbar</a:t>
            </a:r>
            <a:r>
              <a:rPr lang="en-US" dirty="0">
                <a:solidFill>
                  <a:srgbClr val="66FFFF"/>
                </a:solidFill>
              </a:rPr>
              <a:t> we get is more likely to be closer to mu!</a:t>
            </a:r>
          </a:p>
          <a:p>
            <a:endParaRPr lang="en-US" dirty="0"/>
          </a:p>
        </p:txBody>
      </p:sp>
      <p:sp>
        <p:nvSpPr>
          <p:cNvPr id="3" name="Title 1">
            <a:extLst>
              <a:ext uri="{FF2B5EF4-FFF2-40B4-BE49-F238E27FC236}">
                <a16:creationId xmlns:a16="http://schemas.microsoft.com/office/drawing/2014/main" id="{4F3A7176-4953-4E16-CCE1-B54B62D0B9E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340245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52375" y="925817"/>
            <a:ext cx="11887250" cy="3139321"/>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dirty="0"/>
              <a:t>Foreshadowing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  Yes, if the same sizes are large enough.  </a:t>
            </a:r>
          </a:p>
          <a:p>
            <a:endParaRPr lang="en-US" dirty="0"/>
          </a:p>
        </p:txBody>
      </p:sp>
      <p:pic>
        <p:nvPicPr>
          <p:cNvPr id="5" name="Picture 4">
            <a:extLst>
              <a:ext uri="{FF2B5EF4-FFF2-40B4-BE49-F238E27FC236}">
                <a16:creationId xmlns:a16="http://schemas.microsoft.com/office/drawing/2014/main" id="{95B42954-B857-5347-8F41-77C45F6AE2DD}"/>
              </a:ext>
            </a:extLst>
          </p:cNvPr>
          <p:cNvPicPr>
            <a:picLocks noChangeAspect="1"/>
          </p:cNvPicPr>
          <p:nvPr/>
        </p:nvPicPr>
        <p:blipFill>
          <a:blip r:embed="rId2"/>
          <a:stretch>
            <a:fillRect/>
          </a:stretch>
        </p:blipFill>
        <p:spPr>
          <a:xfrm>
            <a:off x="7156976" y="5089065"/>
            <a:ext cx="3581425" cy="1282282"/>
          </a:xfrm>
          <a:prstGeom prst="rect">
            <a:avLst/>
          </a:prstGeom>
        </p:spPr>
      </p:pic>
      <p:pic>
        <p:nvPicPr>
          <p:cNvPr id="6" name="Picture 5">
            <a:extLst>
              <a:ext uri="{FF2B5EF4-FFF2-40B4-BE49-F238E27FC236}">
                <a16:creationId xmlns:a16="http://schemas.microsoft.com/office/drawing/2014/main" id="{746ED71E-30E1-B443-A38E-53812C6184EE}"/>
              </a:ext>
            </a:extLst>
          </p:cNvPr>
          <p:cNvPicPr>
            <a:picLocks noChangeAspect="1"/>
          </p:cNvPicPr>
          <p:nvPr/>
        </p:nvPicPr>
        <p:blipFill>
          <a:blip r:embed="rId3"/>
          <a:stretch>
            <a:fillRect/>
          </a:stretch>
        </p:blipFill>
        <p:spPr>
          <a:xfrm>
            <a:off x="2037815" y="5272424"/>
            <a:ext cx="3236613" cy="1153276"/>
          </a:xfrm>
          <a:prstGeom prst="rect">
            <a:avLst/>
          </a:prstGeom>
        </p:spPr>
      </p:pic>
      <p:sp>
        <p:nvSpPr>
          <p:cNvPr id="8" name="TextBox 7">
            <a:extLst>
              <a:ext uri="{FF2B5EF4-FFF2-40B4-BE49-F238E27FC236}">
                <a16:creationId xmlns:a16="http://schemas.microsoft.com/office/drawing/2014/main" id="{F7B35697-D0F1-0C4D-9D50-3E4FDD9C3942}"/>
              </a:ext>
            </a:extLst>
          </p:cNvPr>
          <p:cNvSpPr txBox="1"/>
          <p:nvPr/>
        </p:nvSpPr>
        <p:spPr>
          <a:xfrm>
            <a:off x="5990708" y="4636079"/>
            <a:ext cx="990600" cy="369332"/>
          </a:xfrm>
          <a:prstGeom prst="rect">
            <a:avLst/>
          </a:prstGeom>
          <a:noFill/>
        </p:spPr>
        <p:txBody>
          <a:bodyPr wrap="square" rtlCol="0">
            <a:spAutoFit/>
          </a:bodyPr>
          <a:lstStyle/>
          <a:p>
            <a:r>
              <a:rPr lang="en-US" dirty="0"/>
              <a:t>n = 50</a:t>
            </a:r>
          </a:p>
        </p:txBody>
      </p:sp>
      <p:sp>
        <p:nvSpPr>
          <p:cNvPr id="9" name="TextBox 8">
            <a:extLst>
              <a:ext uri="{FF2B5EF4-FFF2-40B4-BE49-F238E27FC236}">
                <a16:creationId xmlns:a16="http://schemas.microsoft.com/office/drawing/2014/main" id="{3F8421FA-FADE-E942-AD6B-FEDBD5B51489}"/>
              </a:ext>
            </a:extLst>
          </p:cNvPr>
          <p:cNvSpPr txBox="1"/>
          <p:nvPr/>
        </p:nvSpPr>
        <p:spPr>
          <a:xfrm>
            <a:off x="1114634" y="5099619"/>
            <a:ext cx="990600" cy="369332"/>
          </a:xfrm>
          <a:prstGeom prst="rect">
            <a:avLst/>
          </a:prstGeom>
          <a:noFill/>
        </p:spPr>
        <p:txBody>
          <a:bodyPr wrap="square" rtlCol="0">
            <a:spAutoFit/>
          </a:bodyPr>
          <a:lstStyle/>
          <a:p>
            <a:r>
              <a:rPr lang="en-US" dirty="0"/>
              <a:t>n = 5</a:t>
            </a:r>
          </a:p>
        </p:txBody>
      </p:sp>
      <p:pic>
        <p:nvPicPr>
          <p:cNvPr id="10" name="Picture 9">
            <a:extLst>
              <a:ext uri="{FF2B5EF4-FFF2-40B4-BE49-F238E27FC236}">
                <a16:creationId xmlns:a16="http://schemas.microsoft.com/office/drawing/2014/main" id="{3822EA58-284D-A44E-96DE-C1AA348F26D8}"/>
              </a:ext>
            </a:extLst>
          </p:cNvPr>
          <p:cNvPicPr>
            <a:picLocks noChangeAspect="1"/>
          </p:cNvPicPr>
          <p:nvPr/>
        </p:nvPicPr>
        <p:blipFill>
          <a:blip r:embed="rId4"/>
          <a:stretch>
            <a:fillRect/>
          </a:stretch>
        </p:blipFill>
        <p:spPr>
          <a:xfrm>
            <a:off x="1996764" y="4065138"/>
            <a:ext cx="3308144" cy="1178983"/>
          </a:xfrm>
          <a:prstGeom prst="rect">
            <a:avLst/>
          </a:prstGeom>
        </p:spPr>
      </p:pic>
      <p:pic>
        <p:nvPicPr>
          <p:cNvPr id="11" name="Picture 10">
            <a:extLst>
              <a:ext uri="{FF2B5EF4-FFF2-40B4-BE49-F238E27FC236}">
                <a16:creationId xmlns:a16="http://schemas.microsoft.com/office/drawing/2014/main" id="{13A47ADA-E3D1-324C-89AE-CFC775959495}"/>
              </a:ext>
            </a:extLst>
          </p:cNvPr>
          <p:cNvPicPr>
            <a:picLocks noChangeAspect="1"/>
          </p:cNvPicPr>
          <p:nvPr/>
        </p:nvPicPr>
        <p:blipFill>
          <a:blip r:embed="rId5"/>
          <a:stretch>
            <a:fillRect/>
          </a:stretch>
        </p:blipFill>
        <p:spPr>
          <a:xfrm>
            <a:off x="7310317" y="3912738"/>
            <a:ext cx="3274741" cy="1162107"/>
          </a:xfrm>
          <a:prstGeom prst="rect">
            <a:avLst/>
          </a:prstGeom>
        </p:spPr>
      </p:pic>
      <p:sp>
        <p:nvSpPr>
          <p:cNvPr id="3" name="Title 1">
            <a:extLst>
              <a:ext uri="{FF2B5EF4-FFF2-40B4-BE49-F238E27FC236}">
                <a16:creationId xmlns:a16="http://schemas.microsoft.com/office/drawing/2014/main" id="{B3887996-F32A-21C5-C784-6F27E079A3D8}"/>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287572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animEffect transition="in" filter="fade">
                                      <p:cBhvr>
                                        <p:cTn id="37" dur="500"/>
                                        <p:tgtEl>
                                          <p:spTgt spid="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 calcmode="lin" valueType="num">
                                      <p:cBhvr additive="base">
                                        <p:cTn id="42" dur="500" fill="hold"/>
                                        <p:tgtEl>
                                          <p:spTgt spid="6"/>
                                        </p:tgtEl>
                                        <p:attrNameLst>
                                          <p:attrName>ppt_x</p:attrName>
                                        </p:attrNameLst>
                                      </p:cBhvr>
                                      <p:tavLst>
                                        <p:tav tm="0">
                                          <p:val>
                                            <p:strVal val="#ppt_x"/>
                                          </p:val>
                                        </p:tav>
                                        <p:tav tm="100000">
                                          <p:val>
                                            <p:strVal val="#ppt_x"/>
                                          </p:val>
                                        </p:tav>
                                      </p:tavLst>
                                    </p:anim>
                                    <p:anim calcmode="lin" valueType="num">
                                      <p:cBhvr additive="base">
                                        <p:cTn id="43" dur="500" fill="hold"/>
                                        <p:tgtEl>
                                          <p:spTgt spid="6"/>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ppt_x"/>
                                          </p:val>
                                        </p:tav>
                                        <p:tav tm="100000">
                                          <p:val>
                                            <p:strVal val="#ppt_x"/>
                                          </p:val>
                                        </p:tav>
                                      </p:tavLst>
                                    </p:anim>
                                    <p:anim calcmode="lin" valueType="num">
                                      <p:cBhvr additive="base">
                                        <p:cTn id="47" dur="500" fill="hold"/>
                                        <p:tgtEl>
                                          <p:spTgt spid="9"/>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10"/>
                                        </p:tgtEl>
                                        <p:attrNameLst>
                                          <p:attrName>style.visibility</p:attrName>
                                        </p:attrNameLst>
                                      </p:cBhvr>
                                      <p:to>
                                        <p:strVal val="visible"/>
                                      </p:to>
                                    </p:set>
                                    <p:anim calcmode="lin" valueType="num">
                                      <p:cBhvr additive="base">
                                        <p:cTn id="50" dur="500" fill="hold"/>
                                        <p:tgtEl>
                                          <p:spTgt spid="10"/>
                                        </p:tgtEl>
                                        <p:attrNameLst>
                                          <p:attrName>ppt_x</p:attrName>
                                        </p:attrNameLst>
                                      </p:cBhvr>
                                      <p:tavLst>
                                        <p:tav tm="0">
                                          <p:val>
                                            <p:strVal val="#ppt_x"/>
                                          </p:val>
                                        </p:tav>
                                        <p:tav tm="100000">
                                          <p:val>
                                            <p:strVal val="#ppt_x"/>
                                          </p:val>
                                        </p:tav>
                                      </p:tavLst>
                                    </p:anim>
                                    <p:anim calcmode="lin" valueType="num">
                                      <p:cBhvr additive="base">
                                        <p:cTn id="51"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5"/>
                                        </p:tgtEl>
                                        <p:attrNameLst>
                                          <p:attrName>style.visibility</p:attrName>
                                        </p:attrNameLst>
                                      </p:cBhvr>
                                      <p:to>
                                        <p:strVal val="visible"/>
                                      </p:to>
                                    </p:set>
                                    <p:anim calcmode="lin" valueType="num">
                                      <p:cBhvr additive="base">
                                        <p:cTn id="56" dur="500" fill="hold"/>
                                        <p:tgtEl>
                                          <p:spTgt spid="5"/>
                                        </p:tgtEl>
                                        <p:attrNameLst>
                                          <p:attrName>ppt_x</p:attrName>
                                        </p:attrNameLst>
                                      </p:cBhvr>
                                      <p:tavLst>
                                        <p:tav tm="0">
                                          <p:val>
                                            <p:strVal val="#ppt_x"/>
                                          </p:val>
                                        </p:tav>
                                        <p:tav tm="100000">
                                          <p:val>
                                            <p:strVal val="#ppt_x"/>
                                          </p:val>
                                        </p:tav>
                                      </p:tavLst>
                                    </p:anim>
                                    <p:anim calcmode="lin" valueType="num">
                                      <p:cBhvr additive="base">
                                        <p:cTn id="57" dur="500" fill="hold"/>
                                        <p:tgtEl>
                                          <p:spTgt spid="5"/>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8"/>
                                        </p:tgtEl>
                                        <p:attrNameLst>
                                          <p:attrName>style.visibility</p:attrName>
                                        </p:attrNameLst>
                                      </p:cBhvr>
                                      <p:to>
                                        <p:strVal val="visible"/>
                                      </p:to>
                                    </p:set>
                                    <p:anim calcmode="lin" valueType="num">
                                      <p:cBhvr additive="base">
                                        <p:cTn id="60" dur="500" fill="hold"/>
                                        <p:tgtEl>
                                          <p:spTgt spid="8"/>
                                        </p:tgtEl>
                                        <p:attrNameLst>
                                          <p:attrName>ppt_x</p:attrName>
                                        </p:attrNameLst>
                                      </p:cBhvr>
                                      <p:tavLst>
                                        <p:tav tm="0">
                                          <p:val>
                                            <p:strVal val="#ppt_x"/>
                                          </p:val>
                                        </p:tav>
                                        <p:tav tm="100000">
                                          <p:val>
                                            <p:strVal val="#ppt_x"/>
                                          </p:val>
                                        </p:tav>
                                      </p:tavLst>
                                    </p:anim>
                                    <p:anim calcmode="lin" valueType="num">
                                      <p:cBhvr additive="base">
                                        <p:cTn id="61" dur="500" fill="hold"/>
                                        <p:tgtEl>
                                          <p:spTgt spid="8"/>
                                        </p:tgtEl>
                                        <p:attrNameLst>
                                          <p:attrName>ppt_y</p:attrName>
                                        </p:attrNameLst>
                                      </p:cBhvr>
                                      <p:tavLst>
                                        <p:tav tm="0">
                                          <p:val>
                                            <p:strVal val="1+#ppt_h/2"/>
                                          </p:val>
                                        </p:tav>
                                        <p:tav tm="100000">
                                          <p:val>
                                            <p:strVal val="#ppt_y"/>
                                          </p:val>
                                        </p:tav>
                                      </p:tavLst>
                                    </p:anim>
                                  </p:childTnLst>
                                </p:cTn>
                              </p:par>
                              <p:par>
                                <p:cTn id="62" presetID="2" presetClass="entr" presetSubtype="4"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 calcmode="lin" valueType="num">
                                      <p:cBhvr additive="base">
                                        <p:cTn id="64" dur="500" fill="hold"/>
                                        <p:tgtEl>
                                          <p:spTgt spid="11"/>
                                        </p:tgtEl>
                                        <p:attrNameLst>
                                          <p:attrName>ppt_x</p:attrName>
                                        </p:attrNameLst>
                                      </p:cBhvr>
                                      <p:tavLst>
                                        <p:tav tm="0">
                                          <p:val>
                                            <p:strVal val="#ppt_x"/>
                                          </p:val>
                                        </p:tav>
                                        <p:tav tm="100000">
                                          <p:val>
                                            <p:strVal val="#ppt_x"/>
                                          </p:val>
                                        </p:tav>
                                      </p:tavLst>
                                    </p:anim>
                                    <p:anim calcmode="lin" valueType="num">
                                      <p:cBhvr additive="base">
                                        <p:cTn id="65"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662948E-0F0C-F841-A829-E38B3F46C6DB}"/>
              </a:ext>
            </a:extLst>
          </p:cNvPr>
          <p:cNvSpPr/>
          <p:nvPr/>
        </p:nvSpPr>
        <p:spPr>
          <a:xfrm>
            <a:off x="114300" y="952500"/>
            <a:ext cx="11963400" cy="2954655"/>
          </a:xfrm>
          <a:prstGeom prst="rect">
            <a:avLst/>
          </a:prstGeom>
        </p:spPr>
        <p:txBody>
          <a:bodyPr wrap="square">
            <a:spAutoFit/>
          </a:bodyPr>
          <a:lstStyle/>
          <a:p>
            <a:pPr marL="342900" indent="-342900">
              <a:buFont typeface="+mj-lt"/>
              <a:buAutoNum type="arabicPeriod" startAt="8"/>
            </a:pPr>
            <a:r>
              <a:rPr lang="en-US" sz="1200" dirty="0"/>
              <a:t>How do the distributions of simulated samples of the same sample size compare to one another (think center, shape, and spread). These are the samples that you see in the middle histogram.</a:t>
            </a:r>
          </a:p>
          <a:p>
            <a:r>
              <a:rPr lang="en-US" sz="1200" dirty="0">
                <a:solidFill>
                  <a:srgbClr val="66FFFF"/>
                </a:solidFill>
              </a:rPr>
              <a:t>For larger sample sizes, they will resemble the shape of the population distribution, in this case normal. </a:t>
            </a:r>
          </a:p>
          <a:p>
            <a:pPr marL="342900" indent="-342900">
              <a:buFont typeface="+mj-lt"/>
              <a:buAutoNum type="arabicPeriod" startAt="9"/>
            </a:pPr>
            <a:r>
              <a:rPr lang="en-US" sz="1200" dirty="0"/>
              <a:t>What would you expect to happen to the distribution of the sample means if we changed the sample size again, to a larger number?</a:t>
            </a:r>
          </a:p>
          <a:p>
            <a:r>
              <a:rPr lang="en-US" sz="1200" dirty="0">
                <a:solidFill>
                  <a:srgbClr val="66FFFF"/>
                </a:solidFill>
              </a:rPr>
              <a:t>The shape would remain normal, the mean would be close to 8 and the standard error of </a:t>
            </a:r>
            <a:r>
              <a:rPr lang="en-US" sz="1200" dirty="0" err="1">
                <a:solidFill>
                  <a:srgbClr val="66FFFF"/>
                </a:solidFill>
              </a:rPr>
              <a:t>xbar</a:t>
            </a:r>
            <a:r>
              <a:rPr lang="en-US" sz="1200" dirty="0">
                <a:solidFill>
                  <a:srgbClr val="66FFFF"/>
                </a:solidFill>
              </a:rPr>
              <a:t> (the standard deviation of the distribution of all the </a:t>
            </a:r>
            <a:r>
              <a:rPr lang="en-US" sz="1200" dirty="0" err="1">
                <a:solidFill>
                  <a:srgbClr val="66FFFF"/>
                </a:solidFill>
              </a:rPr>
              <a:t>xbars</a:t>
            </a:r>
            <a:r>
              <a:rPr lang="en-US" sz="1200" dirty="0">
                <a:solidFill>
                  <a:srgbClr val="66FFFF"/>
                </a:solidFill>
              </a:rPr>
              <a:t>) would be smaller and close to 1.51/sqrt(n).  </a:t>
            </a:r>
          </a:p>
          <a:p>
            <a:pPr marL="342900" indent="-342900">
              <a:buFont typeface="+mj-lt"/>
              <a:buAutoNum type="arabicPeriod" startAt="10"/>
            </a:pPr>
            <a:r>
              <a:rPr lang="en-US" sz="1200" dirty="0"/>
              <a:t>What is the pattern that you see?</a:t>
            </a:r>
          </a:p>
          <a:p>
            <a:r>
              <a:rPr lang="en-US" sz="1200" dirty="0">
                <a:solidFill>
                  <a:srgbClr val="66FFFF"/>
                </a:solidFill>
              </a:rPr>
              <a:t>The standard error gets smaller as n increases. This means the </a:t>
            </a:r>
            <a:r>
              <a:rPr lang="en-US" sz="1200" dirty="0" err="1">
                <a:solidFill>
                  <a:srgbClr val="66FFFF"/>
                </a:solidFill>
              </a:rPr>
              <a:t>xbars</a:t>
            </a:r>
            <a:r>
              <a:rPr lang="en-US" sz="1200" dirty="0">
                <a:solidFill>
                  <a:srgbClr val="66FFFF"/>
                </a:solidFill>
              </a:rPr>
              <a:t> are more likely to be closer to mu!  Which means when we conduct the experiment, the one </a:t>
            </a:r>
            <a:r>
              <a:rPr lang="en-US" sz="1200" dirty="0" err="1">
                <a:solidFill>
                  <a:srgbClr val="66FFFF"/>
                </a:solidFill>
              </a:rPr>
              <a:t>xbar</a:t>
            </a:r>
            <a:r>
              <a:rPr lang="en-US" sz="1200" dirty="0">
                <a:solidFill>
                  <a:srgbClr val="66FFFF"/>
                </a:solidFill>
              </a:rPr>
              <a:t> we get is more likely to be closer to mu!</a:t>
            </a:r>
          </a:p>
          <a:p>
            <a:pPr marL="342900" indent="-342900">
              <a:buFont typeface="+mj-lt"/>
              <a:buAutoNum type="arabicPeriod" startAt="11"/>
            </a:pPr>
            <a:r>
              <a:rPr lang="en-US" sz="1200" dirty="0"/>
              <a:t>Fore Shadowing for the next section: Do you think the same pattern would result if we took samples and made distributions of sampling statistics for other types of populations (not sleep times)? Try it with “Pennies” and “Change”. (Note, the "Variable" needs to be set in the "Show Sampling Options" section.) What do you see?</a:t>
            </a:r>
          </a:p>
          <a:p>
            <a:endParaRPr lang="en-US" dirty="0"/>
          </a:p>
          <a:p>
            <a:pPr marL="342900" indent="-342900">
              <a:buFont typeface="+mj-lt"/>
              <a:buAutoNum type="arabicPeriod" startAt="12"/>
            </a:pPr>
            <a:r>
              <a:rPr lang="en-US" dirty="0"/>
              <a:t>Do you think the same pattern would result if we took samples and made distributions of other sampling statistics (not the mean)? Try it by punching the radio buttons for the median and standard deviation over the plot at the bottom right.</a:t>
            </a:r>
          </a:p>
        </p:txBody>
      </p:sp>
      <p:pic>
        <p:nvPicPr>
          <p:cNvPr id="3" name="Picture 2">
            <a:extLst>
              <a:ext uri="{FF2B5EF4-FFF2-40B4-BE49-F238E27FC236}">
                <a16:creationId xmlns:a16="http://schemas.microsoft.com/office/drawing/2014/main" id="{E81AF9B2-18AF-6645-9A7D-CC728C2D25AA}"/>
              </a:ext>
            </a:extLst>
          </p:cNvPr>
          <p:cNvPicPr>
            <a:picLocks noChangeAspect="1"/>
          </p:cNvPicPr>
          <p:nvPr/>
        </p:nvPicPr>
        <p:blipFill>
          <a:blip r:embed="rId2"/>
          <a:stretch>
            <a:fillRect/>
          </a:stretch>
        </p:blipFill>
        <p:spPr>
          <a:xfrm>
            <a:off x="6574973" y="4277857"/>
            <a:ext cx="2104328" cy="2115796"/>
          </a:xfrm>
          <a:prstGeom prst="rect">
            <a:avLst/>
          </a:prstGeom>
        </p:spPr>
      </p:pic>
      <p:pic>
        <p:nvPicPr>
          <p:cNvPr id="5" name="Picture 4">
            <a:extLst>
              <a:ext uri="{FF2B5EF4-FFF2-40B4-BE49-F238E27FC236}">
                <a16:creationId xmlns:a16="http://schemas.microsoft.com/office/drawing/2014/main" id="{9E5B04B0-A2C2-C740-B268-33820A147AC6}"/>
              </a:ext>
            </a:extLst>
          </p:cNvPr>
          <p:cNvPicPr>
            <a:picLocks noChangeAspect="1"/>
          </p:cNvPicPr>
          <p:nvPr/>
        </p:nvPicPr>
        <p:blipFill>
          <a:blip r:embed="rId3"/>
          <a:stretch>
            <a:fillRect/>
          </a:stretch>
        </p:blipFill>
        <p:spPr>
          <a:xfrm>
            <a:off x="3242372" y="4325232"/>
            <a:ext cx="1987731" cy="2021046"/>
          </a:xfrm>
          <a:prstGeom prst="rect">
            <a:avLst/>
          </a:prstGeom>
        </p:spPr>
      </p:pic>
      <p:sp>
        <p:nvSpPr>
          <p:cNvPr id="6" name="TextBox 5">
            <a:extLst>
              <a:ext uri="{FF2B5EF4-FFF2-40B4-BE49-F238E27FC236}">
                <a16:creationId xmlns:a16="http://schemas.microsoft.com/office/drawing/2014/main" id="{BFD76183-DEA7-0F4D-9B44-50F7823BABA2}"/>
              </a:ext>
            </a:extLst>
          </p:cNvPr>
          <p:cNvSpPr txBox="1"/>
          <p:nvPr/>
        </p:nvSpPr>
        <p:spPr>
          <a:xfrm>
            <a:off x="2251772" y="5101860"/>
            <a:ext cx="990600" cy="369332"/>
          </a:xfrm>
          <a:prstGeom prst="rect">
            <a:avLst/>
          </a:prstGeom>
          <a:noFill/>
        </p:spPr>
        <p:txBody>
          <a:bodyPr wrap="square" rtlCol="0">
            <a:spAutoFit/>
          </a:bodyPr>
          <a:lstStyle/>
          <a:p>
            <a:r>
              <a:rPr lang="en-US" dirty="0"/>
              <a:t>n = 5</a:t>
            </a:r>
          </a:p>
        </p:txBody>
      </p:sp>
      <p:sp>
        <p:nvSpPr>
          <p:cNvPr id="7" name="TextBox 6">
            <a:extLst>
              <a:ext uri="{FF2B5EF4-FFF2-40B4-BE49-F238E27FC236}">
                <a16:creationId xmlns:a16="http://schemas.microsoft.com/office/drawing/2014/main" id="{B38292DD-DF46-3642-B90B-91748EC4E0CE}"/>
              </a:ext>
            </a:extLst>
          </p:cNvPr>
          <p:cNvSpPr txBox="1"/>
          <p:nvPr/>
        </p:nvSpPr>
        <p:spPr>
          <a:xfrm>
            <a:off x="5725403" y="5101860"/>
            <a:ext cx="990600" cy="369332"/>
          </a:xfrm>
          <a:prstGeom prst="rect">
            <a:avLst/>
          </a:prstGeom>
          <a:noFill/>
        </p:spPr>
        <p:txBody>
          <a:bodyPr wrap="square" rtlCol="0">
            <a:spAutoFit/>
          </a:bodyPr>
          <a:lstStyle/>
          <a:p>
            <a:r>
              <a:rPr lang="en-US" dirty="0"/>
              <a:t>n = 50</a:t>
            </a:r>
          </a:p>
        </p:txBody>
      </p:sp>
      <p:sp>
        <p:nvSpPr>
          <p:cNvPr id="8" name="Title 1">
            <a:extLst>
              <a:ext uri="{FF2B5EF4-FFF2-40B4-BE49-F238E27FC236}">
                <a16:creationId xmlns:a16="http://schemas.microsoft.com/office/drawing/2014/main" id="{C0D5B907-1290-0020-FB14-F28509604E6D}"/>
              </a:ext>
            </a:extLst>
          </p:cNvPr>
          <p:cNvSpPr txBox="1">
            <a:spLocks/>
          </p:cNvSpPr>
          <p:nvPr/>
        </p:nvSpPr>
        <p:spPr>
          <a:xfrm>
            <a:off x="606976" y="11783"/>
            <a:ext cx="10131425" cy="570015"/>
          </a:xfrm>
          <a:prstGeom prst="rect">
            <a:avLst/>
          </a:prstGeom>
          <a:effectLst/>
        </p:spPr>
        <p:txBody>
          <a:bodyPr vert="horz" lIns="91440" tIns="45720" rIns="91440" bIns="45720" rtlCol="0" anchor="ctr">
            <a:normAutofit fontScale="90000" lnSpcReduction="1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t>Question 3 – clt activity from section 2.2 of asynch</a:t>
            </a:r>
            <a:endParaRPr lang="en-US" dirty="0"/>
          </a:p>
        </p:txBody>
      </p:sp>
    </p:spTree>
    <p:extLst>
      <p:ext uri="{BB962C8B-B14F-4D97-AF65-F5344CB8AC3E}">
        <p14:creationId xmlns:p14="http://schemas.microsoft.com/office/powerpoint/2010/main" val="194356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8" end="8"/>
                                            </p:txEl>
                                          </p:spTgt>
                                        </p:tgtEl>
                                        <p:attrNameLst>
                                          <p:attrName>style.visibility</p:attrName>
                                        </p:attrNameLst>
                                      </p:cBhvr>
                                      <p:to>
                                        <p:strVal val="visible"/>
                                      </p:to>
                                    </p:set>
                                    <p:animEffect transition="in" filter="fade">
                                      <p:cBhvr>
                                        <p:cTn id="7" dur="500"/>
                                        <p:tgtEl>
                                          <p:spTgt spid="4">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100" y="3581400"/>
            <a:ext cx="11353799" cy="1450757"/>
          </a:xfrm>
        </p:spPr>
        <p:txBody>
          <a:bodyPr/>
          <a:lstStyle/>
          <a:p>
            <a:pPr algn="ctr"/>
            <a:r>
              <a:rPr lang="en-US" dirty="0"/>
              <a:t>Question / Activity 4</a:t>
            </a:r>
            <a:br>
              <a:rPr lang="en-US" dirty="0"/>
            </a:br>
            <a:r>
              <a:rPr lang="en-US" dirty="0"/>
              <a:t>Review the following … this is a huge concept in tying everything together and will help with HW, Midterm, Final and most importantly, you application of these methods. </a:t>
            </a:r>
            <a:br>
              <a:rPr lang="en-US" dirty="0"/>
            </a:br>
            <a:br>
              <a:rPr lang="en-US" dirty="0"/>
            </a:br>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495464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524000" y="274638"/>
            <a:ext cx="9144000"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Confidence Interval</a:t>
            </a:r>
            <a:endParaRPr lang="en-US" altLang="en-US" dirty="0"/>
          </a:p>
        </p:txBody>
      </p:sp>
      <p:sp>
        <p:nvSpPr>
          <p:cNvPr id="23555" name="Rectangle 3"/>
          <p:cNvSpPr>
            <a:spLocks noGrp="1" noChangeArrowheads="1"/>
          </p:cNvSpPr>
          <p:nvPr>
            <p:ph type="body" idx="1"/>
          </p:nvPr>
        </p:nvSpPr>
        <p:spPr bwMode="auto">
          <a:xfrm>
            <a:off x="1524000" y="3770314"/>
            <a:ext cx="9144000" cy="289718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a:buNone/>
            </a:pPr>
            <a:r>
              <a:rPr lang="en-US" altLang="en-US" sz="1950" dirty="0"/>
              <a:t>The following are ages of 7 randomly selected patrons at the Beach Comber in South Mission Beach at 7pm! We assume that the data come from a normal distribution and would like to </a:t>
            </a:r>
            <a:r>
              <a:rPr lang="en-US" altLang="en-US" sz="1950" b="1" i="1" dirty="0"/>
              <a:t>construct and interpret</a:t>
            </a:r>
            <a:r>
              <a:rPr lang="en-US" altLang="en-US" sz="1950" dirty="0"/>
              <a:t> a 95% confidence interval for the actual mean age of patrons at the Comber.  Assume we don’t know the population standard deviation and have estimated it to be 7.08 years. In addition, the t multiplier (t critical value) for this problem is 2.447. The other statistics needed to construct the interval will need to be derived from the data.  Show and fully explain your work.  </a:t>
            </a:r>
          </a:p>
          <a:p>
            <a:pPr algn="ctr" eaLnBrk="1" hangingPunct="1">
              <a:lnSpc>
                <a:spcPct val="90000"/>
              </a:lnSpc>
              <a:buFont typeface="Wingdings" pitchFamily="2" charset="2"/>
              <a:buNone/>
            </a:pPr>
            <a:r>
              <a:rPr lang="en-US" altLang="en-US" sz="2400" dirty="0"/>
              <a:t>	</a:t>
            </a:r>
            <a:r>
              <a:rPr lang="en-US" altLang="en-US"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94113"/>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4227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27947"/>
            <a:ext cx="4480637" cy="2248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5957608" y="416845"/>
                <a:ext cx="5929592"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000" b="1" dirty="0"/>
                  <a:t>95% confidence interval for mean age</a:t>
                </a:r>
              </a:p>
              <a:p>
                <a:pPr algn="ctr">
                  <a:buNone/>
                </a:pPr>
                <a:r>
                  <a:rPr lang="en-US" altLang="en-US" sz="2400" b="1" dirty="0"/>
                  <a:t>Sample Ages: 25, 19, 37, 29, </a:t>
                </a:r>
                <a:r>
                  <a:rPr lang="en-US" altLang="en-US" sz="2000" b="1" dirty="0"/>
                  <a:t>40</a:t>
                </a:r>
                <a:r>
                  <a:rPr lang="en-US" altLang="en-US" sz="2400" b="1" dirty="0"/>
                  <a:t>, 28, 31</a:t>
                </a:r>
              </a:p>
              <a:p>
                <a:pPr algn="ctr">
                  <a:buNone/>
                </a:pPr>
                <a:r>
                  <a:rPr lang="en-US" altLang="en-US" sz="2400" b="1" dirty="0"/>
                  <a:t>Let’s say we do </a:t>
                </a:r>
                <a:r>
                  <a:rPr lang="en-US" altLang="en-US" sz="2400" b="1" dirty="0">
                    <a:solidFill>
                      <a:srgbClr val="FF0000"/>
                    </a:solidFill>
                  </a:rPr>
                  <a:t>NOT</a:t>
                </a:r>
                <a:r>
                  <a:rPr lang="en-US" altLang="en-US" sz="2400" b="1" dirty="0"/>
                  <a:t> know </a:t>
                </a:r>
                <a14:m>
                  <m:oMath xmlns:m="http://schemas.openxmlformats.org/officeDocument/2006/math">
                    <m:r>
                      <a:rPr lang="en-US" altLang="en-US" sz="2400" b="1" i="1">
                        <a:latin typeface="Cambria Math" panose="02040503050406030204" pitchFamily="18" charset="0"/>
                        <a:ea typeface="Cambria Math" panose="02040503050406030204" pitchFamily="18" charset="0"/>
                      </a:rPr>
                      <m:t>𝝈</m:t>
                    </m:r>
                  </m:oMath>
                </a14:m>
                <a:r>
                  <a:rPr lang="en-US" altLang="en-US" sz="2400" b="1" dirty="0"/>
                  <a:t> (population standard deviation). We must estimate it using </a:t>
                </a:r>
                <a:r>
                  <a:rPr lang="en-US" altLang="en-US" sz="2400" b="1" dirty="0">
                    <a:solidFill>
                      <a:srgbClr val="FF0000"/>
                    </a:solidFill>
                  </a:rPr>
                  <a:t>s</a:t>
                </a:r>
                <a:r>
                  <a:rPr lang="en-US" altLang="en-US" sz="2400" b="1" dirty="0"/>
                  <a:t> (</a:t>
                </a:r>
                <a:r>
                  <a:rPr lang="en-US" altLang="en-US" sz="2400" b="1" u="sng" dirty="0"/>
                  <a:t>sample</a:t>
                </a:r>
                <a:r>
                  <a:rPr lang="en-US" altLang="en-US" sz="24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5957608" y="416845"/>
                <a:ext cx="5929592" cy="2835275"/>
              </a:xfrm>
              <a:blipFill>
                <a:blip r:embed="rId3"/>
                <a:stretch>
                  <a:fillRect t="-893" r="-853"/>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3157570" cy="26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s</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8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t</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a:t>
            </a:r>
            <a:r>
              <a:rPr kumimoji="0" lang="en-US" altLang="en-US" sz="2800" b="1" i="1"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n-1</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4024260" y="3305433"/>
            <a:ext cx="6310315" cy="1220788"/>
            <a:chOff x="1646" y="1568"/>
            <a:chExt cx="3975" cy="769"/>
          </a:xfrm>
        </p:grpSpPr>
        <p:sp>
          <p:nvSpPr>
            <p:cNvPr id="24590" name="Rectangle 8"/>
            <p:cNvSpPr>
              <a:spLocks noChangeArrowheads="1"/>
            </p:cNvSpPr>
            <p:nvPr/>
          </p:nvSpPr>
          <p:spPr bwMode="auto">
            <a:xfrm>
              <a:off x="1646" y="1568"/>
              <a:ext cx="3975"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t</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n-1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24591" name="Group 9"/>
            <p:cNvGrpSpPr>
              <a:grpSpLocks/>
            </p:cNvGrpSpPr>
            <p:nvPr/>
          </p:nvGrpSpPr>
          <p:grpSpPr bwMode="auto">
            <a:xfrm>
              <a:off x="2983" y="1970"/>
              <a:ext cx="377" cy="367"/>
              <a:chOff x="2793" y="1958"/>
              <a:chExt cx="377" cy="367"/>
            </a:xfrm>
          </p:grpSpPr>
          <p:grpSp>
            <p:nvGrpSpPr>
              <p:cNvPr id="24600" name="Group 10"/>
              <p:cNvGrpSpPr>
                <a:grpSpLocks/>
              </p:cNvGrpSpPr>
              <p:nvPr/>
            </p:nvGrpSpPr>
            <p:grpSpPr bwMode="auto">
              <a:xfrm>
                <a:off x="2793" y="2016"/>
                <a:ext cx="377" cy="248"/>
                <a:chOff x="2793" y="2016"/>
                <a:chExt cx="377" cy="248"/>
              </a:xfrm>
            </p:grpSpPr>
            <p:sp>
              <p:nvSpPr>
                <p:cNvPr id="24603" name="Line 11"/>
                <p:cNvSpPr>
                  <a:spLocks noChangeShapeType="1"/>
                </p:cNvSpPr>
                <p:nvPr/>
              </p:nvSpPr>
              <p:spPr bwMode="auto">
                <a:xfrm flipV="1">
                  <a:off x="2793"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824"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84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89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889" y="2034"/>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a:off x="2835" y="1958"/>
                <a:ext cx="288" cy="4"/>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340" y="1970"/>
              <a:ext cx="512" cy="367"/>
              <a:chOff x="4113" y="1958"/>
              <a:chExt cx="512" cy="367"/>
            </a:xfrm>
          </p:grpSpPr>
          <p:sp>
            <p:nvSpPr>
              <p:cNvPr id="24593" name="Line 18"/>
              <p:cNvSpPr>
                <a:spLocks noChangeShapeType="1"/>
              </p:cNvSpPr>
              <p:nvPr/>
            </p:nvSpPr>
            <p:spPr bwMode="auto">
              <a:xfrm>
                <a:off x="4151" y="1958"/>
                <a:ext cx="47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4113" y="2008"/>
                <a:ext cx="388" cy="247"/>
                <a:chOff x="2729" y="2023"/>
                <a:chExt cx="388" cy="248"/>
              </a:xfrm>
            </p:grpSpPr>
            <p:sp>
              <p:nvSpPr>
                <p:cNvPr id="24596" name="Line 20"/>
                <p:cNvSpPr>
                  <a:spLocks noChangeShapeType="1"/>
                </p:cNvSpPr>
                <p:nvPr/>
              </p:nvSpPr>
              <p:spPr bwMode="auto">
                <a:xfrm flipV="1">
                  <a:off x="2729" y="2137"/>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770" y="212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802" y="2023"/>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839" y="2031"/>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225"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4930393" y="4491989"/>
            <a:ext cx="4007508"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23.31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58275" y="5656386"/>
            <a:ext cx="9130985"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yrs., 36.41 yrs.).</a:t>
            </a:r>
          </a:p>
        </p:txBody>
      </p:sp>
      <p:grpSp>
        <p:nvGrpSpPr>
          <p:cNvPr id="7" name="Group 27"/>
          <p:cNvGrpSpPr>
            <a:grpSpLocks/>
          </p:cNvGrpSpPr>
          <p:nvPr/>
        </p:nvGrpSpPr>
        <p:grpSpPr bwMode="auto">
          <a:xfrm>
            <a:off x="4222551" y="2855066"/>
            <a:ext cx="4697413" cy="584200"/>
            <a:chOff x="1838" y="2523"/>
            <a:chExt cx="2959" cy="368"/>
          </a:xfrm>
        </p:grpSpPr>
        <p:sp>
          <p:nvSpPr>
            <p:cNvPr id="24587" name="Text Box 28"/>
            <p:cNvSpPr txBox="1">
              <a:spLocks noChangeArrowheads="1"/>
            </p:cNvSpPr>
            <p:nvPr/>
          </p:nvSpPr>
          <p:spPr bwMode="auto">
            <a:xfrm>
              <a:off x="1838" y="2523"/>
              <a:ext cx="2959"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915" y="261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242" y="2615"/>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0" name="TextBox 29"/>
          <p:cNvSpPr txBox="1"/>
          <p:nvPr/>
        </p:nvSpPr>
        <p:spPr>
          <a:xfrm>
            <a:off x="8899615" y="4324973"/>
            <a:ext cx="2406374"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31" name="TextBox 30"/>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109379572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3101" y="303214"/>
            <a:ext cx="3751263"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4579" name="Rectangle 5"/>
              <p:cNvSpPr>
                <a:spLocks noGrp="1" noChangeArrowheads="1"/>
              </p:cNvSpPr>
              <p:nvPr>
                <p:ph type="body" idx="1"/>
              </p:nvPr>
            </p:nvSpPr>
            <p:spPr bwMode="auto">
              <a:xfrm>
                <a:off x="6019511" y="362303"/>
                <a:ext cx="5583236" cy="2835275"/>
              </a:xfrm>
              <a:solidFill>
                <a:schemeClr val="bg1"/>
              </a:solidFill>
            </p:spPr>
            <p:txBody>
              <a:bodyPr vert="horz" wrap="square" lIns="91440" tIns="45720" rIns="91440" bIns="45720" numCol="1" rtlCol="0" anchor="t" anchorCtr="0" compatLnSpc="1">
                <a:prstTxWarp prst="textNoShape">
                  <a:avLst/>
                </a:prstTxWarp>
                <a:noAutofit/>
              </a:bodyPr>
              <a:lstStyle/>
              <a:p>
                <a:pPr algn="ctr">
                  <a:buNone/>
                </a:pPr>
                <a:r>
                  <a:rPr lang="en-US" altLang="en-US" sz="2800" b="1" dirty="0"/>
                  <a:t>95% confidence interval for mean age</a:t>
                </a:r>
              </a:p>
              <a:p>
                <a:pPr algn="ctr" eaLnBrk="1" hangingPunct="1">
                  <a:lnSpc>
                    <a:spcPct val="90000"/>
                  </a:lnSpc>
                  <a:buFont typeface="Wingdings" pitchFamily="2" charset="2"/>
                  <a:buNone/>
                </a:pPr>
                <a:r>
                  <a:rPr lang="en-US" altLang="en-US" sz="2000" b="1" dirty="0"/>
                  <a:t>Sample Ages:	25, 19, 37, 29, 40, 28, 31</a:t>
                </a:r>
              </a:p>
              <a:p>
                <a:pPr algn="ctr" eaLnBrk="1" hangingPunct="1">
                  <a:lnSpc>
                    <a:spcPct val="90000"/>
                  </a:lnSpc>
                  <a:buFont typeface="Wingdings" pitchFamily="2" charset="2"/>
                  <a:buNone/>
                </a:pPr>
                <a:r>
                  <a:rPr lang="en-US" altLang="en-US" b="1" dirty="0"/>
                  <a:t>Let’s say we know </a:t>
                </a:r>
                <a14:m>
                  <m:oMath xmlns:m="http://schemas.openxmlformats.org/officeDocument/2006/math">
                    <m:r>
                      <a:rPr lang="en-US" altLang="en-US" b="1" i="1" smtClean="0">
                        <a:latin typeface="Cambria Math" panose="02040503050406030204" pitchFamily="18" charset="0"/>
                        <a:ea typeface="Cambria Math" panose="02040503050406030204" pitchFamily="18" charset="0"/>
                      </a:rPr>
                      <m:t>𝝈</m:t>
                    </m:r>
                  </m:oMath>
                </a14:m>
                <a:r>
                  <a:rPr lang="en-US" altLang="en-US" sz="2000" b="1" dirty="0"/>
                  <a:t> (</a:t>
                </a:r>
                <a:r>
                  <a:rPr lang="en-US" altLang="en-US" sz="2000" b="1" u="sng" dirty="0"/>
                  <a:t>population</a:t>
                </a:r>
                <a:r>
                  <a:rPr lang="en-US" altLang="en-US" sz="2000" b="1" dirty="0"/>
                  <a:t> standard deviation).</a:t>
                </a:r>
              </a:p>
            </p:txBody>
          </p:sp>
        </mc:Choice>
        <mc:Fallback xmlns="">
          <p:sp>
            <p:nvSpPr>
              <p:cNvPr id="24579" name="Rectangle 5"/>
              <p:cNvSpPr>
                <a:spLocks noGrp="1" noRot="1" noChangeAspect="1" noMove="1" noResize="1" noEditPoints="1" noAdjustHandles="1" noChangeArrowheads="1" noChangeShapeType="1" noTextEdit="1"/>
              </p:cNvSpPr>
              <p:nvPr>
                <p:ph type="body" idx="1"/>
              </p:nvPr>
            </p:nvSpPr>
            <p:spPr bwMode="auto">
              <a:xfrm>
                <a:off x="6019511" y="362303"/>
                <a:ext cx="5583236" cy="2835275"/>
              </a:xfrm>
              <a:blipFill>
                <a:blip r:embed="rId3"/>
                <a:stretch>
                  <a:fillRect l="-2041" t="-2222" r="-680"/>
                </a:stretch>
              </a:blipFill>
            </p:spPr>
            <p:txBody>
              <a:bodyPr/>
              <a:lstStyle/>
              <a:p>
                <a:r>
                  <a:rPr lang="en-US">
                    <a:noFill/>
                  </a:rPr>
                  <a:t> </a:t>
                </a:r>
              </a:p>
            </p:txBody>
          </p:sp>
        </mc:Fallback>
      </mc:AlternateContent>
      <p:sp>
        <p:nvSpPr>
          <p:cNvPr id="550918" name="Rectangle 6"/>
          <p:cNvSpPr>
            <a:spLocks noChangeArrowheads="1"/>
          </p:cNvSpPr>
          <p:nvPr/>
        </p:nvSpPr>
        <p:spPr bwMode="auto">
          <a:xfrm>
            <a:off x="1816046" y="2973774"/>
            <a:ext cx="2438400" cy="2357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Tx/>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4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4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4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4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2" name="Group 7"/>
          <p:cNvGrpSpPr>
            <a:grpSpLocks/>
          </p:cNvGrpSpPr>
          <p:nvPr/>
        </p:nvGrpSpPr>
        <p:grpSpPr bwMode="auto">
          <a:xfrm>
            <a:off x="3805838" y="3315054"/>
            <a:ext cx="5775327" cy="1252538"/>
            <a:chOff x="1629" y="1548"/>
            <a:chExt cx="3638" cy="789"/>
          </a:xfrm>
        </p:grpSpPr>
        <p:sp>
          <p:nvSpPr>
            <p:cNvPr id="24590" name="Rectangle 8"/>
            <p:cNvSpPr>
              <a:spLocks noChangeArrowheads="1"/>
            </p:cNvSpPr>
            <p:nvPr/>
          </p:nvSpPr>
          <p:spPr bwMode="auto">
            <a:xfrm>
              <a:off x="1629" y="1548"/>
              <a:ext cx="3638" cy="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4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z</a:t>
              </a:r>
              <a:r>
                <a:rPr kumimoji="0" lang="en-US" altLang="en-US" sz="3200" b="1" i="1"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3200" b="1" i="0" u="none" strike="noStrike" kern="1200" cap="none" spc="0" normalizeH="0" baseline="-25000" noProof="0" dirty="0">
                  <a:ln>
                    <a:noFill/>
                  </a:ln>
                  <a:solidFill>
                    <a:srgbClr val="0562C1"/>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0562C1"/>
                  </a:solidFill>
                  <a:effectLst/>
                  <a:uLnTx/>
                  <a:uFillTx/>
                  <a:latin typeface="Arial" pitchFamily="34" charset="0"/>
                  <a:ea typeface="ＭＳ Ｐゴシック" pitchFamily="34" charset="-128"/>
                  <a:cs typeface="+mn-cs"/>
                </a:rPr>
                <a:t>2  </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40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24591" name="Group 9"/>
            <p:cNvGrpSpPr>
              <a:grpSpLocks/>
            </p:cNvGrpSpPr>
            <p:nvPr/>
          </p:nvGrpSpPr>
          <p:grpSpPr bwMode="auto">
            <a:xfrm>
              <a:off x="2602" y="1969"/>
              <a:ext cx="439" cy="327"/>
              <a:chOff x="2412" y="1957"/>
              <a:chExt cx="439" cy="327"/>
            </a:xfrm>
          </p:grpSpPr>
          <p:grpSp>
            <p:nvGrpSpPr>
              <p:cNvPr id="24600" name="Group 10"/>
              <p:cNvGrpSpPr>
                <a:grpSpLocks/>
              </p:cNvGrpSpPr>
              <p:nvPr/>
            </p:nvGrpSpPr>
            <p:grpSpPr bwMode="auto">
              <a:xfrm>
                <a:off x="2412" y="2016"/>
                <a:ext cx="439" cy="248"/>
                <a:chOff x="2412" y="2016"/>
                <a:chExt cx="439" cy="248"/>
              </a:xfrm>
            </p:grpSpPr>
            <p:sp>
              <p:nvSpPr>
                <p:cNvPr id="24603" name="Line 11"/>
                <p:cNvSpPr>
                  <a:spLocks noChangeShapeType="1"/>
                </p:cNvSpPr>
                <p:nvPr/>
              </p:nvSpPr>
              <p:spPr bwMode="auto">
                <a:xfrm flipV="1">
                  <a:off x="2412"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4" name="Line 12"/>
                <p:cNvSpPr>
                  <a:spLocks noChangeShapeType="1"/>
                </p:cNvSpPr>
                <p:nvPr/>
              </p:nvSpPr>
              <p:spPr bwMode="auto">
                <a:xfrm>
                  <a:off x="2475"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5" name="Line 13"/>
                <p:cNvSpPr>
                  <a:spLocks noChangeShapeType="1"/>
                </p:cNvSpPr>
                <p:nvPr/>
              </p:nvSpPr>
              <p:spPr bwMode="auto">
                <a:xfrm flipV="1">
                  <a:off x="2526"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606" name="Line 14"/>
                <p:cNvSpPr>
                  <a:spLocks noChangeShapeType="1"/>
                </p:cNvSpPr>
                <p:nvPr/>
              </p:nvSpPr>
              <p:spPr bwMode="auto">
                <a:xfrm>
                  <a:off x="2573"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601" name="Text Box 15"/>
              <p:cNvSpPr txBox="1">
                <a:spLocks noChangeArrowheads="1"/>
              </p:cNvSpPr>
              <p:nvPr/>
            </p:nvSpPr>
            <p:spPr bwMode="auto">
              <a:xfrm>
                <a:off x="2566" y="1993"/>
                <a:ext cx="23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602" name="Line 16"/>
              <p:cNvSpPr>
                <a:spLocks noChangeShapeType="1"/>
              </p:cNvSpPr>
              <p:nvPr/>
            </p:nvSpPr>
            <p:spPr bwMode="auto">
              <a:xfrm flipH="1" flipV="1">
                <a:off x="2571" y="1957"/>
                <a:ext cx="245" cy="1"/>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24592" name="Group 17"/>
            <p:cNvGrpSpPr>
              <a:grpSpLocks/>
            </p:cNvGrpSpPr>
            <p:nvPr/>
          </p:nvGrpSpPr>
          <p:grpSpPr bwMode="auto">
            <a:xfrm>
              <a:off x="4122" y="1969"/>
              <a:ext cx="521" cy="368"/>
              <a:chOff x="3895" y="1957"/>
              <a:chExt cx="521" cy="368"/>
            </a:xfrm>
          </p:grpSpPr>
          <p:sp>
            <p:nvSpPr>
              <p:cNvPr id="24593" name="Line 18"/>
              <p:cNvSpPr>
                <a:spLocks noChangeShapeType="1"/>
              </p:cNvSpPr>
              <p:nvPr/>
            </p:nvSpPr>
            <p:spPr bwMode="auto">
              <a:xfrm>
                <a:off x="3932" y="1957"/>
                <a:ext cx="484" cy="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24594" name="Group 19"/>
              <p:cNvGrpSpPr>
                <a:grpSpLocks/>
              </p:cNvGrpSpPr>
              <p:nvPr/>
            </p:nvGrpSpPr>
            <p:grpSpPr bwMode="auto">
              <a:xfrm>
                <a:off x="3895" y="2001"/>
                <a:ext cx="428" cy="247"/>
                <a:chOff x="2511" y="2016"/>
                <a:chExt cx="428" cy="248"/>
              </a:xfrm>
            </p:grpSpPr>
            <p:sp>
              <p:nvSpPr>
                <p:cNvPr id="24596" name="Line 20"/>
                <p:cNvSpPr>
                  <a:spLocks noChangeShapeType="1"/>
                </p:cNvSpPr>
                <p:nvPr/>
              </p:nvSpPr>
              <p:spPr bwMode="auto">
                <a:xfrm flipV="1">
                  <a:off x="2511"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7" name="Line 21"/>
                <p:cNvSpPr>
                  <a:spLocks noChangeShapeType="1"/>
                </p:cNvSpPr>
                <p:nvPr/>
              </p:nvSpPr>
              <p:spPr bwMode="auto">
                <a:xfrm>
                  <a:off x="2572"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8" name="Line 22"/>
                <p:cNvSpPr>
                  <a:spLocks noChangeShapeType="1"/>
                </p:cNvSpPr>
                <p:nvPr/>
              </p:nvSpPr>
              <p:spPr bwMode="auto">
                <a:xfrm flipV="1">
                  <a:off x="2614"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99" name="Line 23"/>
                <p:cNvSpPr>
                  <a:spLocks noChangeShapeType="1"/>
                </p:cNvSpPr>
                <p:nvPr/>
              </p:nvSpPr>
              <p:spPr bwMode="auto">
                <a:xfrm>
                  <a:off x="2661"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95" name="Text Box 24"/>
              <p:cNvSpPr txBox="1">
                <a:spLocks noChangeArrowheads="1"/>
              </p:cNvSpPr>
              <p:nvPr/>
            </p:nvSpPr>
            <p:spPr bwMode="auto">
              <a:xfrm>
                <a:off x="4087" y="2034"/>
                <a:ext cx="224"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550937" name="Rectangle 25"/>
          <p:cNvSpPr>
            <a:spLocks noChangeArrowheads="1"/>
          </p:cNvSpPr>
          <p:nvPr/>
        </p:nvSpPr>
        <p:spPr bwMode="auto">
          <a:xfrm>
            <a:off x="5004134" y="4342330"/>
            <a:ext cx="4007509" cy="1530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4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4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24.62 &lt; </a:t>
            </a:r>
            <a:r>
              <a:rPr kumimoji="0" lang="en-US" altLang="en-US" sz="32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50938" name="Rectangle 26"/>
          <p:cNvSpPr>
            <a:spLocks noChangeArrowheads="1"/>
          </p:cNvSpPr>
          <p:nvPr/>
        </p:nvSpPr>
        <p:spPr bwMode="auto">
          <a:xfrm>
            <a:off x="1587706" y="5437460"/>
            <a:ext cx="8757439" cy="643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7" name="Group 27"/>
          <p:cNvGrpSpPr>
            <a:grpSpLocks/>
          </p:cNvGrpSpPr>
          <p:nvPr/>
        </p:nvGrpSpPr>
        <p:grpSpPr bwMode="auto">
          <a:xfrm>
            <a:off x="4409206" y="2924533"/>
            <a:ext cx="4811715" cy="584200"/>
            <a:chOff x="1802" y="2523"/>
            <a:chExt cx="3031" cy="368"/>
          </a:xfrm>
        </p:grpSpPr>
        <p:sp>
          <p:nvSpPr>
            <p:cNvPr id="24587" name="Text Box 28"/>
            <p:cNvSpPr txBox="1">
              <a:spLocks noChangeArrowheads="1"/>
            </p:cNvSpPr>
            <p:nvPr/>
          </p:nvSpPr>
          <p:spPr bwMode="auto">
            <a:xfrm>
              <a:off x="1802" y="2523"/>
              <a:ext cx="3031" cy="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 where </a:t>
              </a:r>
              <a:endParaRPr kumimoji="0" lang="en-US" altLang="en-US" sz="32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4588" name="Line 29"/>
            <p:cNvSpPr>
              <a:spLocks noChangeShapeType="1"/>
            </p:cNvSpPr>
            <p:nvPr/>
          </p:nvSpPr>
          <p:spPr bwMode="auto">
            <a:xfrm flipH="1">
              <a:off x="1876" y="2603"/>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24589" name="Line 30"/>
            <p:cNvSpPr>
              <a:spLocks noChangeShapeType="1"/>
            </p:cNvSpPr>
            <p:nvPr/>
          </p:nvSpPr>
          <p:spPr bwMode="auto">
            <a:xfrm flipH="1">
              <a:off x="3183" y="258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4585" name="Line 31"/>
          <p:cNvSpPr>
            <a:spLocks noChangeShapeType="1"/>
          </p:cNvSpPr>
          <p:nvPr/>
        </p:nvSpPr>
        <p:spPr bwMode="auto">
          <a:xfrm>
            <a:off x="1685871" y="2830068"/>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8862183" y="4214119"/>
            <a:ext cx="2343776"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IMPORTANT:  These are the </a:t>
            </a:r>
            <a:r>
              <a:rPr kumimoji="0" lang="en-US" sz="1800" b="1" i="1" u="none" strike="noStrike" kern="1200" cap="none" spc="0" normalizeH="0" baseline="0" noProof="0" dirty="0">
                <a:ln>
                  <a:noFill/>
                </a:ln>
                <a:solidFill>
                  <a:srgbClr val="FF0000"/>
                </a:solidFill>
                <a:effectLst/>
                <a:uLnTx/>
                <a:uFillTx/>
                <a:latin typeface="Arial"/>
                <a:ea typeface="+mn-ea"/>
                <a:cs typeface="+mn-cs"/>
              </a:rPr>
              <a:t>plausible </a:t>
            </a:r>
            <a:r>
              <a:rPr kumimoji="0" lang="en-US" sz="1800" b="0" i="0" u="none" strike="noStrike" kern="1200" cap="none" spc="0" normalizeH="0" baseline="0" noProof="0" dirty="0">
                <a:ln>
                  <a:noFill/>
                </a:ln>
                <a:solidFill>
                  <a:srgbClr val="FF0000"/>
                </a:solidFill>
                <a:effectLst/>
                <a:uLnTx/>
                <a:uFillTx/>
                <a:latin typeface="Arial"/>
                <a:ea typeface="+mn-ea"/>
                <a:cs typeface="+mn-cs"/>
              </a:rPr>
              <a:t>values of the mean given the data!</a:t>
            </a:r>
          </a:p>
        </p:txBody>
      </p:sp>
      <mc:AlternateContent xmlns:mc="http://schemas.openxmlformats.org/markup-compatibility/2006" xmlns:a14="http://schemas.microsoft.com/office/drawing/2010/main">
        <mc:Choice Requires="a14">
          <p:sp>
            <p:nvSpPr>
              <p:cNvPr id="4" name="TextBox 3"/>
              <p:cNvSpPr txBox="1"/>
              <p:nvPr/>
            </p:nvSpPr>
            <p:spPr>
              <a:xfrm>
                <a:off x="1898047" y="3385135"/>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898047" y="3385135"/>
                <a:ext cx="262892" cy="369332"/>
              </a:xfrm>
              <a:prstGeom prst="rect">
                <a:avLst/>
              </a:prstGeom>
              <a:blipFill>
                <a:blip r:embed="rId4"/>
                <a:stretch>
                  <a:fillRect l="-14286" r="-14286"/>
                </a:stretch>
              </a:blipFill>
            </p:spPr>
            <p:txBody>
              <a:bodyPr/>
              <a:lstStyle/>
              <a:p>
                <a:r>
                  <a:rPr lang="en-US">
                    <a:noFill/>
                  </a:rPr>
                  <a:t> </a:t>
                </a:r>
              </a:p>
            </p:txBody>
          </p:sp>
        </mc:Fallback>
      </mc:AlternateContent>
    </p:spTree>
    <p:extLst>
      <p:ext uri="{BB962C8B-B14F-4D97-AF65-F5344CB8AC3E}">
        <p14:creationId xmlns:p14="http://schemas.microsoft.com/office/powerpoint/2010/main" val="28529084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50918">
                                            <p:txEl>
                                              <p:pRg st="0" end="0"/>
                                            </p:txEl>
                                          </p:spTgt>
                                        </p:tgtEl>
                                        <p:attrNameLst>
                                          <p:attrName>style.visibility</p:attrName>
                                        </p:attrNameLst>
                                      </p:cBhvr>
                                      <p:to>
                                        <p:strVal val="visible"/>
                                      </p:to>
                                    </p:set>
                                    <p:anim calcmode="lin" valueType="num">
                                      <p:cBhvr additive="base">
                                        <p:cTn id="7" dur="500" fill="hold"/>
                                        <p:tgtEl>
                                          <p:spTgt spid="55091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5091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50918">
                                            <p:txEl>
                                              <p:pRg st="1" end="1"/>
                                            </p:txEl>
                                          </p:spTgt>
                                        </p:tgtEl>
                                        <p:attrNameLst>
                                          <p:attrName>style.visibility</p:attrName>
                                        </p:attrNameLst>
                                      </p:cBhvr>
                                      <p:to>
                                        <p:strVal val="visible"/>
                                      </p:to>
                                    </p:set>
                                    <p:anim calcmode="lin" valueType="num">
                                      <p:cBhvr additive="base">
                                        <p:cTn id="11" dur="500" fill="hold"/>
                                        <p:tgtEl>
                                          <p:spTgt spid="55091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50918">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2" presetClass="entr" presetSubtype="4" fill="hold" nodeType="withEffect">
                                  <p:stCondLst>
                                    <p:cond delay="0"/>
                                  </p:stCondLst>
                                  <p:childTnLst>
                                    <p:set>
                                      <p:cBhvr>
                                        <p:cTn id="17" dur="1" fill="hold">
                                          <p:stCondLst>
                                            <p:cond delay="0"/>
                                          </p:stCondLst>
                                        </p:cTn>
                                        <p:tgtEl>
                                          <p:spTgt spid="550918">
                                            <p:txEl>
                                              <p:pRg st="2" end="2"/>
                                            </p:txEl>
                                          </p:spTgt>
                                        </p:tgtEl>
                                        <p:attrNameLst>
                                          <p:attrName>style.visibility</p:attrName>
                                        </p:attrNameLst>
                                      </p:cBhvr>
                                      <p:to>
                                        <p:strVal val="visible"/>
                                      </p:to>
                                    </p:set>
                                    <p:anim calcmode="lin" valueType="num">
                                      <p:cBhvr additive="base">
                                        <p:cTn id="18" dur="500" fill="hold"/>
                                        <p:tgtEl>
                                          <p:spTgt spid="550918">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550918">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550918">
                                            <p:txEl>
                                              <p:pRg st="3" end="3"/>
                                            </p:txEl>
                                          </p:spTgt>
                                        </p:tgtEl>
                                        <p:attrNameLst>
                                          <p:attrName>style.visibility</p:attrName>
                                        </p:attrNameLst>
                                      </p:cBhvr>
                                      <p:to>
                                        <p:strVal val="visible"/>
                                      </p:to>
                                    </p:set>
                                    <p:anim calcmode="lin" valueType="num">
                                      <p:cBhvr additive="base">
                                        <p:cTn id="24" dur="500" fill="hold"/>
                                        <p:tgtEl>
                                          <p:spTgt spid="550918">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50918">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50918">
                                            <p:txEl>
                                              <p:pRg st="4" end="4"/>
                                            </p:txEl>
                                          </p:spTgt>
                                        </p:tgtEl>
                                        <p:attrNameLst>
                                          <p:attrName>style.visibility</p:attrName>
                                        </p:attrNameLst>
                                      </p:cBhvr>
                                      <p:to>
                                        <p:strVal val="visible"/>
                                      </p:to>
                                    </p:set>
                                    <p:anim calcmode="lin" valueType="num">
                                      <p:cBhvr additive="base">
                                        <p:cTn id="28" dur="500" fill="hold"/>
                                        <p:tgtEl>
                                          <p:spTgt spid="550918">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50918">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50918">
                                            <p:txEl>
                                              <p:pRg st="5" end="5"/>
                                            </p:txEl>
                                          </p:spTgt>
                                        </p:tgtEl>
                                        <p:attrNameLst>
                                          <p:attrName>style.visibility</p:attrName>
                                        </p:attrNameLst>
                                      </p:cBhvr>
                                      <p:to>
                                        <p:strVal val="visible"/>
                                      </p:to>
                                    </p:set>
                                    <p:anim calcmode="lin" valueType="num">
                                      <p:cBhvr additive="base">
                                        <p:cTn id="32" dur="500" fill="hold"/>
                                        <p:tgtEl>
                                          <p:spTgt spid="550918">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50918">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 presetClass="entr" presetSubtype="4" fill="hold" nodeType="clickEffect">
                                  <p:stCondLst>
                                    <p:cond delay="0"/>
                                  </p:stCondLst>
                                  <p:childTnLst>
                                    <p:set>
                                      <p:cBhvr>
                                        <p:cTn id="37" dur="1" fill="hold">
                                          <p:stCondLst>
                                            <p:cond delay="0"/>
                                          </p:stCondLst>
                                        </p:cTn>
                                        <p:tgtEl>
                                          <p:spTgt spid="7"/>
                                        </p:tgtEl>
                                        <p:attrNameLst>
                                          <p:attrName>style.visibility</p:attrName>
                                        </p:attrNameLst>
                                      </p:cBhvr>
                                      <p:to>
                                        <p:strVal val="visible"/>
                                      </p:to>
                                    </p:set>
                                    <p:anim calcmode="lin" valueType="num">
                                      <p:cBhvr additive="base">
                                        <p:cTn id="38" dur="500" fill="hold"/>
                                        <p:tgtEl>
                                          <p:spTgt spid="7"/>
                                        </p:tgtEl>
                                        <p:attrNameLst>
                                          <p:attrName>ppt_x</p:attrName>
                                        </p:attrNameLst>
                                      </p:cBhvr>
                                      <p:tavLst>
                                        <p:tav tm="0">
                                          <p:val>
                                            <p:strVal val="#ppt_x"/>
                                          </p:val>
                                        </p:tav>
                                        <p:tav tm="100000">
                                          <p:val>
                                            <p:strVal val="#ppt_x"/>
                                          </p:val>
                                        </p:tav>
                                      </p:tavLst>
                                    </p:anim>
                                    <p:anim calcmode="lin" valueType="num">
                                      <p:cBhvr additive="base">
                                        <p:cTn id="3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nodeType="clickEffect">
                                  <p:stCondLst>
                                    <p:cond delay="0"/>
                                  </p:stCondLst>
                                  <p:childTnLst>
                                    <p:set>
                                      <p:cBhvr>
                                        <p:cTn id="43" dur="1" fill="hold">
                                          <p:stCondLst>
                                            <p:cond delay="0"/>
                                          </p:stCondLst>
                                        </p:cTn>
                                        <p:tgtEl>
                                          <p:spTgt spid="2"/>
                                        </p:tgtEl>
                                        <p:attrNameLst>
                                          <p:attrName>style.visibility</p:attrName>
                                        </p:attrNameLst>
                                      </p:cBhvr>
                                      <p:to>
                                        <p:strVal val="visible"/>
                                      </p:to>
                                    </p:set>
                                    <p:anim calcmode="lin" valueType="num">
                                      <p:cBhvr additive="base">
                                        <p:cTn id="44" dur="500" fill="hold"/>
                                        <p:tgtEl>
                                          <p:spTgt spid="2"/>
                                        </p:tgtEl>
                                        <p:attrNameLst>
                                          <p:attrName>ppt_x</p:attrName>
                                        </p:attrNameLst>
                                      </p:cBhvr>
                                      <p:tavLst>
                                        <p:tav tm="0">
                                          <p:val>
                                            <p:strVal val="#ppt_x"/>
                                          </p:val>
                                        </p:tav>
                                        <p:tav tm="100000">
                                          <p:val>
                                            <p:strVal val="#ppt_x"/>
                                          </p:val>
                                        </p:tav>
                                      </p:tavLst>
                                    </p:anim>
                                    <p:anim calcmode="lin" valueType="num">
                                      <p:cBhvr additive="base">
                                        <p:cTn id="4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550937"/>
                                        </p:tgtEl>
                                        <p:attrNameLst>
                                          <p:attrName>style.visibility</p:attrName>
                                        </p:attrNameLst>
                                      </p:cBhvr>
                                      <p:to>
                                        <p:strVal val="visible"/>
                                      </p:to>
                                    </p:set>
                                    <p:anim calcmode="lin" valueType="num">
                                      <p:cBhvr additive="base">
                                        <p:cTn id="50" dur="500" fill="hold"/>
                                        <p:tgtEl>
                                          <p:spTgt spid="550937"/>
                                        </p:tgtEl>
                                        <p:attrNameLst>
                                          <p:attrName>ppt_x</p:attrName>
                                        </p:attrNameLst>
                                      </p:cBhvr>
                                      <p:tavLst>
                                        <p:tav tm="0">
                                          <p:val>
                                            <p:strVal val="#ppt_x"/>
                                          </p:val>
                                        </p:tav>
                                        <p:tav tm="100000">
                                          <p:val>
                                            <p:strVal val="#ppt_x"/>
                                          </p:val>
                                        </p:tav>
                                      </p:tavLst>
                                    </p:anim>
                                    <p:anim calcmode="lin" valueType="num">
                                      <p:cBhvr additive="base">
                                        <p:cTn id="51" dur="500" fill="hold"/>
                                        <p:tgtEl>
                                          <p:spTgt spid="550937"/>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550938"/>
                                        </p:tgtEl>
                                        <p:attrNameLst>
                                          <p:attrName>style.visibility</p:attrName>
                                        </p:attrNameLst>
                                      </p:cBhvr>
                                      <p:to>
                                        <p:strVal val="visible"/>
                                      </p:to>
                                    </p:set>
                                    <p:anim calcmode="lin" valueType="num">
                                      <p:cBhvr additive="base">
                                        <p:cTn id="56" dur="500" fill="hold"/>
                                        <p:tgtEl>
                                          <p:spTgt spid="550938"/>
                                        </p:tgtEl>
                                        <p:attrNameLst>
                                          <p:attrName>ppt_x</p:attrName>
                                        </p:attrNameLst>
                                      </p:cBhvr>
                                      <p:tavLst>
                                        <p:tav tm="0">
                                          <p:val>
                                            <p:strVal val="#ppt_x"/>
                                          </p:val>
                                        </p:tav>
                                        <p:tav tm="100000">
                                          <p:val>
                                            <p:strVal val="#ppt_x"/>
                                          </p:val>
                                        </p:tav>
                                      </p:tavLst>
                                    </p:anim>
                                    <p:anim calcmode="lin" valueType="num">
                                      <p:cBhvr additive="base">
                                        <p:cTn id="57" dur="500" fill="hold"/>
                                        <p:tgtEl>
                                          <p:spTgt spid="550938"/>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
                                        </p:tgtEl>
                                        <p:attrNameLst>
                                          <p:attrName>style.visibility</p:attrName>
                                        </p:attrNameLst>
                                      </p:cBhvr>
                                      <p:to>
                                        <p:strVal val="visible"/>
                                      </p:to>
                                    </p:set>
                                    <p:animEffect transition="in" filter="fade">
                                      <p:cBhvr>
                                        <p:cTn id="6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0937" grpId="0"/>
      <p:bldP spid="550938" grpId="0"/>
      <p:bldP spid="3"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4EBEAC6-2594-DD4F-986D-56502CCDDFB0}"/>
              </a:ext>
            </a:extLst>
          </p:cNvPr>
          <p:cNvPicPr>
            <a:picLocks noChangeAspect="1"/>
          </p:cNvPicPr>
          <p:nvPr/>
        </p:nvPicPr>
        <p:blipFill>
          <a:blip r:embed="rId2"/>
          <a:stretch>
            <a:fillRect/>
          </a:stretch>
        </p:blipFill>
        <p:spPr>
          <a:xfrm>
            <a:off x="443634" y="888876"/>
            <a:ext cx="11437213" cy="685800"/>
          </a:xfrm>
          <a:prstGeom prst="rect">
            <a:avLst/>
          </a:prstGeom>
        </p:spPr>
      </p:pic>
      <p:sp>
        <p:nvSpPr>
          <p:cNvPr id="2" name="Title 1"/>
          <p:cNvSpPr>
            <a:spLocks noGrp="1"/>
          </p:cNvSpPr>
          <p:nvPr>
            <p:ph type="title"/>
          </p:nvPr>
        </p:nvSpPr>
        <p:spPr>
          <a:xfrm>
            <a:off x="1881929" y="256504"/>
            <a:ext cx="7543800" cy="707488"/>
          </a:xfrm>
        </p:spPr>
        <p:txBody>
          <a:bodyPr>
            <a:normAutofit fontScale="90000"/>
          </a:bodyPr>
          <a:lstStyle/>
          <a:p>
            <a:r>
              <a:rPr lang="en-US" dirty="0"/>
              <a:t>Comparison of </a:t>
            </a:r>
            <a:r>
              <a:rPr lang="en-US" b="1" dirty="0">
                <a:solidFill>
                  <a:srgbClr val="FF0000"/>
                </a:solidFill>
              </a:rPr>
              <a:t>z</a:t>
            </a:r>
            <a:r>
              <a:rPr lang="en-US" dirty="0"/>
              <a:t> to </a:t>
            </a:r>
            <a:r>
              <a:rPr lang="en-US" b="1" dirty="0">
                <a:solidFill>
                  <a:srgbClr val="00B0F0"/>
                </a:solidFill>
              </a:rPr>
              <a:t>t</a:t>
            </a:r>
          </a:p>
        </p:txBody>
      </p:sp>
      <p:sp>
        <p:nvSpPr>
          <p:cNvPr id="4" name="Rectangle 6"/>
          <p:cNvSpPr>
            <a:spLocks noChangeArrowheads="1"/>
          </p:cNvSpPr>
          <p:nvPr/>
        </p:nvSpPr>
        <p:spPr bwMode="auto">
          <a:xfrm>
            <a:off x="1842837" y="1132337"/>
            <a:ext cx="2438400" cy="2438400"/>
          </a:xfrm>
          <a:prstGeom prst="rect">
            <a:avLst/>
          </a:prstGeom>
          <a:solidFill>
            <a:schemeClr val="bg1"/>
          </a:solidFill>
          <a:ln>
            <a:noFill/>
          </a:ln>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σ</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20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z</a:t>
            </a:r>
            <a:r>
              <a:rPr kumimoji="0" lang="en-US" altLang="en-US" sz="20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20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a:t>
            </a:r>
            <a:r>
              <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1.96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20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5" name="Group 7"/>
          <p:cNvGrpSpPr>
            <a:grpSpLocks/>
          </p:cNvGrpSpPr>
          <p:nvPr/>
        </p:nvGrpSpPr>
        <p:grpSpPr bwMode="auto">
          <a:xfrm>
            <a:off x="4001838" y="826162"/>
            <a:ext cx="5003801" cy="1189038"/>
            <a:chOff x="1646" y="1568"/>
            <a:chExt cx="3152" cy="749"/>
          </a:xfrm>
        </p:grpSpPr>
        <p:sp>
          <p:nvSpPr>
            <p:cNvPr id="6" name="Rectangle 8"/>
            <p:cNvSpPr>
              <a:spLocks noChangeArrowheads="1"/>
            </p:cNvSpPr>
            <p:nvPr/>
          </p:nvSpPr>
          <p:spPr bwMode="auto">
            <a:xfrm>
              <a:off x="1646" y="1568"/>
              <a:ext cx="3152" cy="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6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1"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z</a:t>
              </a:r>
              <a:r>
                <a:rPr kumimoji="0" lang="en-US" altLang="en-US" sz="2800" b="1" i="1"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800" b="1" i="0" u="none" strike="noStrike" kern="1200" cap="none" spc="0" normalizeH="0" baseline="-25000" noProof="0" dirty="0">
                  <a:ln>
                    <a:noFill/>
                  </a:ln>
                  <a:solidFill>
                    <a:srgbClr val="FF000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FF0000"/>
                  </a:solidFill>
                  <a:effectLst/>
                  <a:uLnTx/>
                  <a:uFillTx/>
                  <a:latin typeface="Arial" pitchFamily="34" charset="0"/>
                  <a:ea typeface="ＭＳ Ｐゴシック" pitchFamily="34" charset="-128"/>
                  <a:cs typeface="+mn-cs"/>
                </a:rPr>
                <a:t>2  </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σ</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6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(1.96)(7.08) = 5.24</a:t>
              </a:r>
            </a:p>
          </p:txBody>
        </p:sp>
        <p:grpSp>
          <p:nvGrpSpPr>
            <p:cNvPr id="7" name="Group 9"/>
            <p:cNvGrpSpPr>
              <a:grpSpLocks/>
            </p:cNvGrpSpPr>
            <p:nvPr/>
          </p:nvGrpSpPr>
          <p:grpSpPr bwMode="auto">
            <a:xfrm>
              <a:off x="2406" y="1970"/>
              <a:ext cx="568" cy="347"/>
              <a:chOff x="2216" y="1958"/>
              <a:chExt cx="568" cy="347"/>
            </a:xfrm>
          </p:grpSpPr>
          <p:grpSp>
            <p:nvGrpSpPr>
              <p:cNvPr id="16" name="Group 10"/>
              <p:cNvGrpSpPr>
                <a:grpSpLocks/>
              </p:cNvGrpSpPr>
              <p:nvPr/>
            </p:nvGrpSpPr>
            <p:grpSpPr bwMode="auto">
              <a:xfrm>
                <a:off x="2216" y="2016"/>
                <a:ext cx="414" cy="248"/>
                <a:chOff x="2216" y="2016"/>
                <a:chExt cx="414" cy="248"/>
              </a:xfrm>
            </p:grpSpPr>
            <p:sp>
              <p:nvSpPr>
                <p:cNvPr id="19" name="Line 11"/>
                <p:cNvSpPr>
                  <a:spLocks noChangeShapeType="1"/>
                </p:cNvSpPr>
                <p:nvPr/>
              </p:nvSpPr>
              <p:spPr bwMode="auto">
                <a:xfrm flipV="1">
                  <a:off x="2216" y="2102"/>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0" name="Line 12"/>
                <p:cNvSpPr>
                  <a:spLocks noChangeShapeType="1"/>
                </p:cNvSpPr>
                <p:nvPr/>
              </p:nvSpPr>
              <p:spPr bwMode="auto">
                <a:xfrm>
                  <a:off x="2263" y="2113"/>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1" name="Line 13"/>
                <p:cNvSpPr>
                  <a:spLocks noChangeShapeType="1"/>
                </p:cNvSpPr>
                <p:nvPr/>
              </p:nvSpPr>
              <p:spPr bwMode="auto">
                <a:xfrm flipV="1">
                  <a:off x="2305" y="2016"/>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2" name="Line 14"/>
                <p:cNvSpPr>
                  <a:spLocks noChangeShapeType="1"/>
                </p:cNvSpPr>
                <p:nvPr/>
              </p:nvSpPr>
              <p:spPr bwMode="auto">
                <a:xfrm>
                  <a:off x="2352" y="2025"/>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7" name="Text Box 15"/>
              <p:cNvSpPr txBox="1">
                <a:spLocks noChangeArrowheads="1"/>
              </p:cNvSpPr>
              <p:nvPr/>
            </p:nvSpPr>
            <p:spPr bwMode="auto">
              <a:xfrm>
                <a:off x="2389" y="2053"/>
                <a:ext cx="215"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18" name="Line 16"/>
              <p:cNvSpPr>
                <a:spLocks noChangeShapeType="1"/>
              </p:cNvSpPr>
              <p:nvPr/>
            </p:nvSpPr>
            <p:spPr bwMode="auto">
              <a:xfrm flipH="1">
                <a:off x="2352" y="1958"/>
                <a:ext cx="432"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8" name="Group 17"/>
            <p:cNvGrpSpPr>
              <a:grpSpLocks/>
            </p:cNvGrpSpPr>
            <p:nvPr/>
          </p:nvGrpSpPr>
          <p:grpSpPr bwMode="auto">
            <a:xfrm>
              <a:off x="3827" y="1970"/>
              <a:ext cx="414" cy="347"/>
              <a:chOff x="3600" y="1958"/>
              <a:chExt cx="414" cy="347"/>
            </a:xfrm>
          </p:grpSpPr>
          <p:sp>
            <p:nvSpPr>
              <p:cNvPr id="9" name="Line 18"/>
              <p:cNvSpPr>
                <a:spLocks noChangeShapeType="1"/>
              </p:cNvSpPr>
              <p:nvPr/>
            </p:nvSpPr>
            <p:spPr bwMode="auto">
              <a:xfrm>
                <a:off x="3606" y="1958"/>
                <a:ext cx="386"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10" name="Group 19"/>
              <p:cNvGrpSpPr>
                <a:grpSpLocks/>
              </p:cNvGrpSpPr>
              <p:nvPr/>
            </p:nvGrpSpPr>
            <p:grpSpPr bwMode="auto">
              <a:xfrm>
                <a:off x="3600" y="2001"/>
                <a:ext cx="414" cy="247"/>
                <a:chOff x="2216" y="2016"/>
                <a:chExt cx="414" cy="248"/>
              </a:xfrm>
            </p:grpSpPr>
            <p:sp>
              <p:nvSpPr>
                <p:cNvPr id="12" name="Line 20"/>
                <p:cNvSpPr>
                  <a:spLocks noChangeShapeType="1"/>
                </p:cNvSpPr>
                <p:nvPr/>
              </p:nvSpPr>
              <p:spPr bwMode="auto">
                <a:xfrm flipV="1">
                  <a:off x="2216"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3" name="Line 21"/>
                <p:cNvSpPr>
                  <a:spLocks noChangeShapeType="1"/>
                </p:cNvSpPr>
                <p:nvPr/>
              </p:nvSpPr>
              <p:spPr bwMode="auto">
                <a:xfrm>
                  <a:off x="2263" y="2113"/>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4" name="Line 22"/>
                <p:cNvSpPr>
                  <a:spLocks noChangeShapeType="1"/>
                </p:cNvSpPr>
                <p:nvPr/>
              </p:nvSpPr>
              <p:spPr bwMode="auto">
                <a:xfrm flipV="1">
                  <a:off x="2305" y="2016"/>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15" name="Line 23"/>
                <p:cNvSpPr>
                  <a:spLocks noChangeShapeType="1"/>
                </p:cNvSpPr>
                <p:nvPr/>
              </p:nvSpPr>
              <p:spPr bwMode="auto">
                <a:xfrm>
                  <a:off x="2352" y="2025"/>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11" name="Text Box 24"/>
              <p:cNvSpPr txBox="1">
                <a:spLocks noChangeArrowheads="1"/>
              </p:cNvSpPr>
              <p:nvPr/>
            </p:nvSpPr>
            <p:spPr bwMode="auto">
              <a:xfrm>
                <a:off x="3786" y="2053"/>
                <a:ext cx="20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grpSp>
      </p:grpSp>
      <p:sp>
        <p:nvSpPr>
          <p:cNvPr id="23" name="Rectangle 25"/>
          <p:cNvSpPr>
            <a:spLocks noChangeArrowheads="1"/>
          </p:cNvSpPr>
          <p:nvPr/>
        </p:nvSpPr>
        <p:spPr bwMode="auto">
          <a:xfrm>
            <a:off x="3341356" y="2615059"/>
            <a:ext cx="3619582" cy="1363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5.24  &lt; </a:t>
            </a:r>
            <a:r>
              <a:rPr kumimoji="0" lang="en-US" altLang="en-US" sz="20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+ 5.24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rPr>
              <a:t>24.62</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800" b="1" i="0" u="none" strike="noStrike" kern="1200" cap="none" spc="0" normalizeH="0" baseline="0" noProof="0" dirty="0">
                <a:ln>
                  <a:noFill/>
                </a:ln>
                <a:solidFill>
                  <a:srgbClr val="FF0000"/>
                </a:solidFill>
                <a:effectLst/>
                <a:uLnTx/>
                <a:uFillTx/>
                <a:latin typeface="Arial" pitchFamily="34" charset="0"/>
                <a:ea typeface="ＭＳ Ｐゴシック" pitchFamily="34" charset="-128"/>
                <a:cs typeface="+mn-cs"/>
                <a:sym typeface="Symbol" pitchFamily="18" charset="2"/>
              </a:rPr>
              <a:t>35.10</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24" name="Rectangle 26"/>
          <p:cNvSpPr>
            <a:spLocks noChangeArrowheads="1"/>
          </p:cNvSpPr>
          <p:nvPr/>
        </p:nvSpPr>
        <p:spPr bwMode="auto">
          <a:xfrm>
            <a:off x="6831874" y="2007214"/>
            <a:ext cx="3653632" cy="1474763"/>
          </a:xfrm>
          <a:prstGeom prst="rect">
            <a:avLst/>
          </a:prstGeom>
          <a:solidFill>
            <a:schemeClr val="bg1"/>
          </a:solidFill>
          <a:ln>
            <a:noFill/>
          </a:ln>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(24.62 years, 35.10 years).</a:t>
            </a:r>
          </a:p>
        </p:txBody>
      </p:sp>
      <p:grpSp>
        <p:nvGrpSpPr>
          <p:cNvPr id="25" name="Group 27"/>
          <p:cNvGrpSpPr>
            <a:grpSpLocks/>
          </p:cNvGrpSpPr>
          <p:nvPr/>
        </p:nvGrpSpPr>
        <p:grpSpPr bwMode="auto">
          <a:xfrm>
            <a:off x="3691599" y="2032723"/>
            <a:ext cx="2895600" cy="523876"/>
            <a:chOff x="2407" y="2531"/>
            <a:chExt cx="1824" cy="330"/>
          </a:xfrm>
        </p:grpSpPr>
        <p:sp>
          <p:nvSpPr>
            <p:cNvPr id="26" name="Text Box 28"/>
            <p:cNvSpPr txBox="1">
              <a:spLocks noChangeArrowheads="1"/>
            </p:cNvSpPr>
            <p:nvPr/>
          </p:nvSpPr>
          <p:spPr bwMode="auto">
            <a:xfrm>
              <a:off x="2407" y="2531"/>
              <a:ext cx="1824" cy="33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µ</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&lt;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x</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endParaRPr kumimoji="0" lang="en-US" altLang="en-US" sz="2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27" name="Line 29"/>
            <p:cNvSpPr>
              <a:spLocks noChangeShapeType="1"/>
            </p:cNvSpPr>
            <p:nvPr/>
          </p:nvSpPr>
          <p:spPr bwMode="auto">
            <a:xfrm flipH="1">
              <a:off x="2472" y="2611"/>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28" name="Line 30"/>
            <p:cNvSpPr>
              <a:spLocks noChangeShapeType="1"/>
            </p:cNvSpPr>
            <p:nvPr/>
          </p:nvSpPr>
          <p:spPr bwMode="auto">
            <a:xfrm flipH="1">
              <a:off x="3624" y="2608"/>
              <a:ext cx="144"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29" name="Line 31"/>
          <p:cNvSpPr>
            <a:spLocks noChangeShapeType="1"/>
          </p:cNvSpPr>
          <p:nvPr/>
        </p:nvSpPr>
        <p:spPr bwMode="auto">
          <a:xfrm>
            <a:off x="1712663" y="877687"/>
            <a:ext cx="8772525" cy="0"/>
          </a:xfrm>
          <a:prstGeom prst="line">
            <a:avLst/>
          </a:prstGeom>
          <a:noFill/>
          <a:ln w="38100">
            <a:solidFill>
              <a:schemeClr val="hlink"/>
            </a:solidFill>
            <a:round/>
            <a:headEnd type="none" w="sm" len="sm"/>
            <a:tailEnd type="none" w="sm" len="sm"/>
          </a:ln>
          <a:extLst>
            <a:ext uri="{909E8E84-426E-40DD-AFC4-6F175D3DCCD1}">
              <a14:hiddenFill xmlns:a14="http://schemas.microsoft.com/office/drawing/2010/main">
                <a:noFill/>
              </a14:hiddenFill>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000000"/>
              </a:solidFill>
              <a:effectLst/>
              <a:uLnTx/>
              <a:uFillTx/>
              <a:latin typeface="Arial"/>
              <a:ea typeface="+mn-ea"/>
              <a:cs typeface="+mn-cs"/>
            </a:endParaRPr>
          </a:p>
        </p:txBody>
      </p:sp>
      <p:sp>
        <p:nvSpPr>
          <p:cNvPr id="31" name="Rectangle 6"/>
          <p:cNvSpPr>
            <a:spLocks noChangeArrowheads="1"/>
          </p:cNvSpPr>
          <p:nvPr/>
        </p:nvSpPr>
        <p:spPr bwMode="auto">
          <a:xfrm>
            <a:off x="1768542" y="4494376"/>
            <a:ext cx="24384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90488" tIns="44450" rIns="90488" bIns="44450"/>
          <a:lstStyle>
            <a:lvl1pPr marL="285750" indent="-285750">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n = 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29.86</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s</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7.08</a:t>
            </a:r>
          </a:p>
          <a:p>
            <a:pPr marL="285750" marR="0" lvl="0" indent="-285750" algn="l" defTabSz="914400" rtl="0" eaLnBrk="1" fontAlgn="auto" latinLnBrk="0" hangingPunct="1">
              <a:lnSpc>
                <a:spcPct val="90000"/>
              </a:lnSpc>
              <a:spcBef>
                <a:spcPct val="122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0.05</a:t>
            </a:r>
          </a:p>
          <a:p>
            <a:pPr marL="285750" marR="0" lvl="0" indent="-285750" algn="l" defTabSz="914400" rtl="0" eaLnBrk="1" fontAlgn="auto" latinLnBrk="0" hangingPunct="1">
              <a:lnSpc>
                <a:spcPct val="90000"/>
              </a:lnSpc>
              <a:spcBef>
                <a:spcPct val="8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2</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0.025</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r>
              <a:rPr kumimoji="0" lang="en-US" altLang="en-US" sz="1800" b="1" i="1"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t</a:t>
            </a:r>
            <a:r>
              <a:rPr kumimoji="0" lang="en-US" altLang="en-US" sz="1800" b="1" i="1" u="none" strike="noStrike" kern="1200" cap="none" spc="0" normalizeH="0" baseline="-25000" noProof="0" dirty="0">
                <a:ln>
                  <a:noFill/>
                </a:ln>
                <a:solidFill>
                  <a:srgbClr val="303651"/>
                </a:solidFill>
                <a:effectLst/>
                <a:uLnTx/>
                <a:uFillTx/>
                <a:latin typeface="Symbol" pitchFamily="18" charset="2"/>
                <a:ea typeface="ＭＳ Ｐゴシック" pitchFamily="34" charset="-128"/>
                <a:cs typeface="+mn-cs"/>
              </a:rPr>
              <a:t></a:t>
            </a:r>
            <a:r>
              <a:rPr kumimoji="0" lang="en-US" altLang="en-US" sz="1800" b="1" i="0"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a:t>
            </a:r>
            <a:r>
              <a:rPr kumimoji="0" lang="en-US" altLang="en-US" sz="1800" b="1" i="1" u="none" strike="noStrike" kern="1200" cap="none" spc="0" normalizeH="0" baseline="-25000" noProof="0" dirty="0">
                <a:ln>
                  <a:noFill/>
                </a:ln>
                <a:solidFill>
                  <a:srgbClr val="303651"/>
                </a:solidFill>
                <a:effectLst/>
                <a:uLnTx/>
                <a:uFillTx/>
                <a:latin typeface="Arial" pitchFamily="34" charset="0"/>
                <a:ea typeface="ＭＳ Ｐゴシック" pitchFamily="34" charset="-128"/>
                <a:cs typeface="+mn-cs"/>
              </a:rPr>
              <a:t>2, n-1</a:t>
            </a:r>
            <a:r>
              <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 2.447</a:t>
            </a:r>
          </a:p>
          <a:p>
            <a:pPr marL="285750" marR="0" lvl="0" indent="-285750" algn="l" defTabSz="914400" rtl="0" eaLnBrk="1" fontAlgn="auto" latinLnBrk="0" hangingPunct="1">
              <a:lnSpc>
                <a:spcPct val="90000"/>
              </a:lnSpc>
              <a:spcBef>
                <a:spcPct val="30000"/>
              </a:spcBef>
              <a:spcAft>
                <a:spcPts val="0"/>
              </a:spcAft>
              <a:buClr>
                <a:srgbClr val="DDCBA3"/>
              </a:buClr>
              <a:buSzTx/>
              <a:buFont typeface="Wingdings" pitchFamily="2" charset="2"/>
              <a:buNone/>
              <a:tabLst/>
              <a:defRPr/>
            </a:pPr>
            <a:endParaRPr kumimoji="0" lang="en-US" altLang="en-US" sz="18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endParaRPr>
          </a:p>
        </p:txBody>
      </p:sp>
      <p:grpSp>
        <p:nvGrpSpPr>
          <p:cNvPr id="32" name="Group 7"/>
          <p:cNvGrpSpPr>
            <a:grpSpLocks/>
          </p:cNvGrpSpPr>
          <p:nvPr/>
        </p:nvGrpSpPr>
        <p:grpSpPr bwMode="auto">
          <a:xfrm>
            <a:off x="3805237" y="4203650"/>
            <a:ext cx="4837114" cy="1174750"/>
            <a:chOff x="1646" y="1568"/>
            <a:chExt cx="3047" cy="740"/>
          </a:xfrm>
        </p:grpSpPr>
        <p:sp>
          <p:nvSpPr>
            <p:cNvPr id="33" name="Rectangle 8"/>
            <p:cNvSpPr>
              <a:spLocks noChangeArrowheads="1"/>
            </p:cNvSpPr>
            <p:nvPr/>
          </p:nvSpPr>
          <p:spPr bwMode="auto">
            <a:xfrm>
              <a:off x="1646" y="1568"/>
              <a:ext cx="304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E</a:t>
              </a:r>
              <a:r>
                <a:rPr kumimoji="0" lang="en-US" altLang="en-US" sz="32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1"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t</a:t>
              </a:r>
              <a:r>
                <a:rPr kumimoji="0" lang="en-US" altLang="en-US" sz="2400" b="1" i="1"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400" b="1" i="0" u="none" strike="noStrike" kern="1200" cap="none" spc="0" normalizeH="0" baseline="-25000" noProof="0" dirty="0">
                  <a:ln>
                    <a:noFill/>
                  </a:ln>
                  <a:solidFill>
                    <a:srgbClr val="00B0F0"/>
                  </a:solidFill>
                  <a:effectLst/>
                  <a:uLnTx/>
                  <a:uFillTx/>
                  <a:latin typeface="Symbol" pitchFamily="18" charset="2"/>
                  <a:ea typeface="ＭＳ Ｐゴシック" pitchFamily="34" charset="-128"/>
                  <a:cs typeface="+mn-cs"/>
                </a:rPr>
                <a:t></a:t>
              </a:r>
              <a:r>
                <a:rPr kumimoji="0" lang="en-US" altLang="en-US" sz="2000" b="1" i="0" u="none" strike="noStrike" kern="1200" cap="none" spc="0" normalizeH="0" baseline="-25000" noProof="0" dirty="0">
                  <a:ln>
                    <a:noFill/>
                  </a:ln>
                  <a:solidFill>
                    <a:srgbClr val="00B0F0"/>
                  </a:solidFill>
                  <a:effectLst/>
                  <a:uLnTx/>
                  <a:uFillTx/>
                  <a:latin typeface="Arial" pitchFamily="34" charset="0"/>
                  <a:ea typeface="ＭＳ Ｐゴシック" pitchFamily="34" charset="-128"/>
                  <a:cs typeface="+mn-cs"/>
                </a:rPr>
                <a:t>2, n-1  </a:t>
              </a:r>
              <a:r>
                <a:rPr kumimoji="0" lang="en-US" altLang="en-US" sz="2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s</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28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a:t>
              </a:r>
              <a:r>
                <a:rPr kumimoji="0" lang="en-US" altLang="en-US" sz="3200" b="1" i="0"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 </a:t>
              </a: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(2.447)(7.08) = 6.55</a:t>
              </a:r>
            </a:p>
          </p:txBody>
        </p:sp>
        <p:grpSp>
          <p:nvGrpSpPr>
            <p:cNvPr id="34" name="Group 9"/>
            <p:cNvGrpSpPr>
              <a:grpSpLocks/>
            </p:cNvGrpSpPr>
            <p:nvPr/>
          </p:nvGrpSpPr>
          <p:grpSpPr bwMode="auto">
            <a:xfrm>
              <a:off x="2552" y="1957"/>
              <a:ext cx="414" cy="351"/>
              <a:chOff x="2362" y="1945"/>
              <a:chExt cx="414" cy="351"/>
            </a:xfrm>
          </p:grpSpPr>
          <p:grpSp>
            <p:nvGrpSpPr>
              <p:cNvPr id="43" name="Group 10"/>
              <p:cNvGrpSpPr>
                <a:grpSpLocks/>
              </p:cNvGrpSpPr>
              <p:nvPr/>
            </p:nvGrpSpPr>
            <p:grpSpPr bwMode="auto">
              <a:xfrm>
                <a:off x="2362" y="2037"/>
                <a:ext cx="414" cy="248"/>
                <a:chOff x="2362" y="2037"/>
                <a:chExt cx="414" cy="248"/>
              </a:xfrm>
            </p:grpSpPr>
            <p:sp>
              <p:nvSpPr>
                <p:cNvPr id="46" name="Line 11"/>
                <p:cNvSpPr>
                  <a:spLocks noChangeShapeType="1"/>
                </p:cNvSpPr>
                <p:nvPr/>
              </p:nvSpPr>
              <p:spPr bwMode="auto">
                <a:xfrm flipV="1">
                  <a:off x="2362" y="2123"/>
                  <a:ext cx="38" cy="77"/>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7" name="Line 12"/>
                <p:cNvSpPr>
                  <a:spLocks noChangeShapeType="1"/>
                </p:cNvSpPr>
                <p:nvPr/>
              </p:nvSpPr>
              <p:spPr bwMode="auto">
                <a:xfrm>
                  <a:off x="2410" y="2120"/>
                  <a:ext cx="26" cy="135"/>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8" name="Line 13"/>
                <p:cNvSpPr>
                  <a:spLocks noChangeShapeType="1"/>
                </p:cNvSpPr>
                <p:nvPr/>
              </p:nvSpPr>
              <p:spPr bwMode="auto">
                <a:xfrm flipV="1">
                  <a:off x="2451" y="2037"/>
                  <a:ext cx="37" cy="248"/>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9" name="Line 14"/>
                <p:cNvSpPr>
                  <a:spLocks noChangeShapeType="1"/>
                </p:cNvSpPr>
                <p:nvPr/>
              </p:nvSpPr>
              <p:spPr bwMode="auto">
                <a:xfrm>
                  <a:off x="2498" y="2046"/>
                  <a:ext cx="27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sp>
            <p:nvSpPr>
              <p:cNvPr id="44" name="Text Box 15"/>
              <p:cNvSpPr txBox="1">
                <a:spLocks noChangeArrowheads="1"/>
              </p:cNvSpPr>
              <p:nvPr/>
            </p:nvSpPr>
            <p:spPr bwMode="auto">
              <a:xfrm>
                <a:off x="2478" y="2063"/>
                <a:ext cx="20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1" u="none" strike="noStrike" kern="1200" cap="none" spc="0" normalizeH="0" baseline="0" noProof="0" dirty="0">
                    <a:ln>
                      <a:noFill/>
                    </a:ln>
                    <a:solidFill>
                      <a:srgbClr val="0562C1"/>
                    </a:solidFill>
                    <a:effectLst/>
                    <a:uLnTx/>
                    <a:uFillTx/>
                    <a:latin typeface="Arial" pitchFamily="34" charset="0"/>
                    <a:ea typeface="ＭＳ Ｐゴシック" pitchFamily="34" charset="-128"/>
                    <a:cs typeface="+mn-cs"/>
                  </a:rPr>
                  <a:t>n</a:t>
                </a:r>
                <a:endPar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endParaRPr>
              </a:p>
            </p:txBody>
          </p:sp>
          <p:sp>
            <p:nvSpPr>
              <p:cNvPr id="45" name="Line 16"/>
              <p:cNvSpPr>
                <a:spLocks noChangeShapeType="1"/>
              </p:cNvSpPr>
              <p:nvPr/>
            </p:nvSpPr>
            <p:spPr bwMode="auto">
              <a:xfrm flipH="1" flipV="1">
                <a:off x="2466" y="1945"/>
                <a:ext cx="288" cy="0"/>
              </a:xfrm>
              <a:prstGeom prst="line">
                <a:avLst/>
              </a:prstGeom>
              <a:noFill/>
              <a:ln w="25400">
                <a:solidFill>
                  <a:schemeClr val="hlink"/>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nvGrpSpPr>
            <p:cNvPr id="35" name="Group 17"/>
            <p:cNvGrpSpPr>
              <a:grpSpLocks/>
            </p:cNvGrpSpPr>
            <p:nvPr/>
          </p:nvGrpSpPr>
          <p:grpSpPr bwMode="auto">
            <a:xfrm>
              <a:off x="3718" y="1957"/>
              <a:ext cx="458" cy="335"/>
              <a:chOff x="3491" y="1945"/>
              <a:chExt cx="458" cy="335"/>
            </a:xfrm>
          </p:grpSpPr>
          <p:sp>
            <p:nvSpPr>
              <p:cNvPr id="38" name="Text Box 24"/>
              <p:cNvSpPr txBox="1">
                <a:spLocks noChangeArrowheads="1"/>
              </p:cNvSpPr>
              <p:nvPr/>
            </p:nvSpPr>
            <p:spPr bwMode="auto">
              <a:xfrm>
                <a:off x="3681" y="2047"/>
                <a:ext cx="1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wrap="none" anchor="ctr">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18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7</a:t>
                </a:r>
              </a:p>
            </p:txBody>
          </p:sp>
          <p:sp>
            <p:nvSpPr>
              <p:cNvPr id="36" name="Line 18"/>
              <p:cNvSpPr>
                <a:spLocks noChangeShapeType="1"/>
              </p:cNvSpPr>
              <p:nvPr/>
            </p:nvSpPr>
            <p:spPr bwMode="auto">
              <a:xfrm flipV="1">
                <a:off x="3555" y="1945"/>
                <a:ext cx="394"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nvGrpSpPr>
              <p:cNvPr id="37" name="Group 19"/>
              <p:cNvGrpSpPr>
                <a:grpSpLocks/>
              </p:cNvGrpSpPr>
              <p:nvPr/>
            </p:nvGrpSpPr>
            <p:grpSpPr bwMode="auto">
              <a:xfrm>
                <a:off x="3491" y="1994"/>
                <a:ext cx="413" cy="247"/>
                <a:chOff x="2107" y="2009"/>
                <a:chExt cx="413" cy="248"/>
              </a:xfrm>
            </p:grpSpPr>
            <p:sp>
              <p:nvSpPr>
                <p:cNvPr id="39" name="Line 20"/>
                <p:cNvSpPr>
                  <a:spLocks noChangeShapeType="1"/>
                </p:cNvSpPr>
                <p:nvPr/>
              </p:nvSpPr>
              <p:spPr bwMode="auto">
                <a:xfrm flipV="1">
                  <a:off x="2107" y="2102"/>
                  <a:ext cx="38" cy="77"/>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0" name="Line 21"/>
                <p:cNvSpPr>
                  <a:spLocks noChangeShapeType="1"/>
                </p:cNvSpPr>
                <p:nvPr/>
              </p:nvSpPr>
              <p:spPr bwMode="auto">
                <a:xfrm>
                  <a:off x="2153" y="2097"/>
                  <a:ext cx="26" cy="13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1" name="Line 22"/>
                <p:cNvSpPr>
                  <a:spLocks noChangeShapeType="1"/>
                </p:cNvSpPr>
                <p:nvPr/>
              </p:nvSpPr>
              <p:spPr bwMode="auto">
                <a:xfrm flipV="1">
                  <a:off x="2194" y="2009"/>
                  <a:ext cx="37" cy="24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sp>
              <p:nvSpPr>
                <p:cNvPr id="42" name="Line 23"/>
                <p:cNvSpPr>
                  <a:spLocks noChangeShapeType="1"/>
                </p:cNvSpPr>
                <p:nvPr/>
              </p:nvSpPr>
              <p:spPr bwMode="auto">
                <a:xfrm>
                  <a:off x="2242" y="2009"/>
                  <a:ext cx="27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a:ea typeface="+mn-ea"/>
                    <a:cs typeface="+mn-cs"/>
                  </a:endParaRPr>
                </a:p>
              </p:txBody>
            </p:sp>
          </p:grpSp>
        </p:grpSp>
      </p:grpSp>
      <p:sp>
        <p:nvSpPr>
          <p:cNvPr id="50" name="Rectangle 25"/>
          <p:cNvSpPr>
            <a:spLocks noChangeArrowheads="1"/>
          </p:cNvSpPr>
          <p:nvPr/>
        </p:nvSpPr>
        <p:spPr bwMode="auto">
          <a:xfrm>
            <a:off x="3201590" y="5736436"/>
            <a:ext cx="3247685"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 – 6.55  &lt; </a:t>
            </a:r>
            <a:r>
              <a:rPr kumimoji="0" lang="en-US" altLang="en-US" sz="1800" b="1" i="1" u="none" strike="noStrike" kern="1200" cap="none" spc="0" normalizeH="0" baseline="0" noProof="0" dirty="0">
                <a:ln>
                  <a:noFill/>
                </a:ln>
                <a:solidFill>
                  <a:srgbClr val="000000"/>
                </a:solidFill>
                <a:effectLst/>
                <a:uLnTx/>
                <a:uFillTx/>
                <a:latin typeface="Times New Roman" pitchFamily="18" charset="0"/>
                <a:ea typeface="ＭＳ Ｐゴシック" pitchFamily="34" charset="-128"/>
                <a:cs typeface="+mn-cs"/>
              </a:rPr>
              <a:t>µ</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a:t>
            </a:r>
            <a:r>
              <a:rPr kumimoji="0" lang="en-US" altLang="en-US" sz="32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29.86</a:t>
            </a:r>
            <a:r>
              <a:rPr kumimoji="0" lang="en-US" altLang="en-US" sz="1600" b="1" i="0" u="none" strike="noStrike" kern="1200" cap="none" spc="0" normalizeH="0" baseline="0" noProof="0" dirty="0">
                <a:ln>
                  <a:noFill/>
                </a:ln>
                <a:solidFill>
                  <a:srgbClr val="303651"/>
                </a:solidFill>
                <a:effectLst/>
                <a:uLnTx/>
                <a:uFillTx/>
                <a:latin typeface="Arial" pitchFamily="34" charset="0"/>
                <a:ea typeface="ＭＳ Ｐゴシック" pitchFamily="34" charset="-128"/>
                <a:cs typeface="+mn-cs"/>
              </a:rPr>
              <a:t> </a:t>
            </a:r>
            <a:r>
              <a:rPr kumimoji="0" lang="en-US" altLang="en-US" sz="16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+ 6.55 </a:t>
            </a:r>
          </a:p>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rPr>
              <a:t>23.31</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 &lt; </a:t>
            </a:r>
            <a:r>
              <a:rPr kumimoji="0" lang="en-US" altLang="en-US" sz="2400" b="1" i="1"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a:t>
            </a:r>
            <a:r>
              <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rPr>
              <a:t> &lt; </a:t>
            </a:r>
            <a:r>
              <a:rPr kumimoji="0" lang="en-US" altLang="en-US" sz="2400" b="1" i="0" u="none" strike="noStrike" kern="1200" cap="none" spc="0" normalizeH="0" baseline="0" noProof="0" dirty="0">
                <a:ln>
                  <a:noFill/>
                </a:ln>
                <a:solidFill>
                  <a:srgbClr val="00B0F0"/>
                </a:solidFill>
                <a:effectLst/>
                <a:uLnTx/>
                <a:uFillTx/>
                <a:latin typeface="Arial" pitchFamily="34" charset="0"/>
                <a:ea typeface="ＭＳ Ｐゴシック" pitchFamily="34" charset="-128"/>
                <a:cs typeface="+mn-cs"/>
                <a:sym typeface="Symbol" pitchFamily="18" charset="2"/>
              </a:rPr>
              <a:t>36.41</a:t>
            </a:r>
          </a:p>
          <a:p>
            <a:pPr marL="0" marR="0" lvl="0" indent="0" algn="ctr" defTabSz="914400" rtl="0" eaLnBrk="1" fontAlgn="auto" latinLnBrk="0" hangingPunct="1">
              <a:lnSpc>
                <a:spcPct val="90000"/>
              </a:lnSpc>
              <a:spcBef>
                <a:spcPts val="0"/>
              </a:spcBef>
              <a:spcAft>
                <a:spcPts val="0"/>
              </a:spcAft>
              <a:buClrTx/>
              <a:buSzTx/>
              <a:buFontTx/>
              <a:buNone/>
              <a:tabLst/>
              <a:defRPr/>
            </a:pPr>
            <a:endParaRPr kumimoji="0" lang="en-US" altLang="en-US" sz="24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sym typeface="Symbol" pitchFamily="18" charset="2"/>
            </a:endParaRPr>
          </a:p>
        </p:txBody>
      </p:sp>
      <p:sp>
        <p:nvSpPr>
          <p:cNvPr id="51" name="Rectangle 26"/>
          <p:cNvSpPr>
            <a:spLocks noChangeArrowheads="1"/>
          </p:cNvSpPr>
          <p:nvPr/>
        </p:nvSpPr>
        <p:spPr bwMode="auto">
          <a:xfrm>
            <a:off x="6381750" y="5332917"/>
            <a:ext cx="4332523" cy="11977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lvl1pPr>
              <a:defRPr sz="3000" b="1">
                <a:solidFill>
                  <a:schemeClr val="tx1"/>
                </a:solidFill>
                <a:latin typeface="Arial" pitchFamily="34" charset="0"/>
                <a:ea typeface="ＭＳ Ｐゴシック" pitchFamily="34" charset="-128"/>
              </a:defRPr>
            </a:lvl1pPr>
            <a:lvl2pPr marL="37931725" indent="-37474525">
              <a:defRPr sz="3000" b="1">
                <a:solidFill>
                  <a:schemeClr val="tx1"/>
                </a:solidFill>
                <a:latin typeface="Arial" pitchFamily="34" charset="0"/>
                <a:ea typeface="ＭＳ Ｐゴシック" pitchFamily="34" charset="-128"/>
              </a:defRPr>
            </a:lvl2pPr>
            <a:lvl3pPr marL="1143000" indent="-228600">
              <a:defRPr sz="3000" b="1">
                <a:solidFill>
                  <a:schemeClr val="tx1"/>
                </a:solidFill>
                <a:latin typeface="Arial" pitchFamily="34" charset="0"/>
                <a:ea typeface="ＭＳ Ｐゴシック" pitchFamily="34" charset="-128"/>
              </a:defRPr>
            </a:lvl3pPr>
            <a:lvl4pPr marL="1600200" indent="-228600">
              <a:defRPr sz="3000" b="1">
                <a:solidFill>
                  <a:schemeClr val="tx1"/>
                </a:solidFill>
                <a:latin typeface="Arial" pitchFamily="34" charset="0"/>
                <a:ea typeface="ＭＳ Ｐゴシック" pitchFamily="34" charset="-128"/>
              </a:defRPr>
            </a:lvl4pPr>
            <a:lvl5pPr marL="2057400" indent="-228600">
              <a:defRPr sz="3000" b="1">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3000" b="1">
                <a:solidFill>
                  <a:schemeClr val="tx1"/>
                </a:solidFill>
                <a:latin typeface="Arial" pitchFamily="34" charset="0"/>
                <a:ea typeface="ＭＳ Ｐゴシック" pitchFamily="34" charset="-128"/>
              </a:defRPr>
            </a:lvl9p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srgbClr val="000000"/>
                </a:solidFill>
                <a:effectLst/>
                <a:uLnTx/>
                <a:uFillTx/>
                <a:latin typeface="Arial" pitchFamily="34" charset="0"/>
                <a:ea typeface="ＭＳ Ｐゴシック" pitchFamily="34" charset="-128"/>
                <a:cs typeface="+mn-cs"/>
              </a:rPr>
              <a:t>We are 95% confident that the mean age of Beach Comber patrons at 7pm is contained in the interval (23.31 years, 36.41 years).</a:t>
            </a:r>
          </a:p>
        </p:txBody>
      </p:sp>
      <mc:AlternateContent xmlns:mc="http://schemas.openxmlformats.org/markup-compatibility/2006" xmlns:a14="http://schemas.microsoft.com/office/drawing/2010/main">
        <mc:Choice Requires="a14">
          <p:sp>
            <p:nvSpPr>
              <p:cNvPr id="59" name="TextBox 58"/>
              <p:cNvSpPr txBox="1"/>
              <p:nvPr/>
            </p:nvSpPr>
            <p:spPr>
              <a:xfrm>
                <a:off x="3292226" y="5277141"/>
                <a:ext cx="276069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0" i="1" u="none" strike="noStrike" kern="1200" cap="none" spc="0" normalizeH="0" baseline="0" noProof="0">
                              <a:ln>
                                <a:noFill/>
                              </a:ln>
                              <a:solidFill>
                                <a:srgbClr val="FF9900"/>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FF9900"/>
                              </a:solidFill>
                              <a:effectLst/>
                              <a:uLnTx/>
                              <a:uFillTx/>
                              <a:latin typeface="Cambria Math"/>
                              <a:ea typeface="+mn-ea"/>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r>
                        <a:rPr kumimoji="0" lang="en-US" sz="2400" b="1" i="1" u="none" strike="noStrike" kern="1200" cap="none" spc="0" normalizeH="0" baseline="0" noProof="0">
                          <a:ln>
                            <a:noFill/>
                          </a:ln>
                          <a:solidFill>
                            <a:srgbClr val="FF9900"/>
                          </a:solidFill>
                          <a:effectLst/>
                          <a:uLnTx/>
                          <a:uFillTx/>
                          <a:latin typeface="Cambria Math"/>
                          <a:ea typeface="+mn-ea"/>
                          <a:cs typeface="+mn-cs"/>
                        </a:rPr>
                        <m:t>&lt;</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𝝁</m:t>
                      </m:r>
                      <m:r>
                        <a:rPr kumimoji="0" lang="en-US" sz="2400" b="1" i="1" u="none" strike="noStrike" kern="1200" cap="none" spc="0" normalizeH="0" baseline="0" noProof="0">
                          <a:ln>
                            <a:noFill/>
                          </a:ln>
                          <a:solidFill>
                            <a:srgbClr val="FF9900"/>
                          </a:solidFill>
                          <a:effectLst/>
                          <a:uLnTx/>
                          <a:uFillTx/>
                          <a:latin typeface="Cambria Math"/>
                          <a:ea typeface="Cambria Math"/>
                          <a:cs typeface="+mn-cs"/>
                        </a:rPr>
                        <m:t>&lt;</m:t>
                      </m:r>
                      <m:acc>
                        <m:accPr>
                          <m:chr m:val="̅"/>
                          <m:ctrlPr>
                            <a:rPr kumimoji="0" lang="en-US" sz="2400" b="1" i="1" u="none" strike="noStrike" kern="1200" cap="none" spc="0" normalizeH="0" baseline="0" noProof="0">
                              <a:ln>
                                <a:noFill/>
                              </a:ln>
                              <a:solidFill>
                                <a:srgbClr val="FF9900"/>
                              </a:solidFill>
                              <a:effectLst/>
                              <a:uLnTx/>
                              <a:uFillTx/>
                              <a:latin typeface="Cambria Math" panose="02040503050406030204" pitchFamily="18" charset="0"/>
                              <a:ea typeface="Cambria Math"/>
                              <a:cs typeface="+mn-cs"/>
                            </a:rPr>
                          </m:ctrlPr>
                        </m:accPr>
                        <m:e>
                          <m:r>
                            <a:rPr kumimoji="0" lang="en-US" sz="2400" b="1" i="1" u="none" strike="noStrike" kern="1200" cap="none" spc="0" normalizeH="0" baseline="0" noProof="0">
                              <a:ln>
                                <a:noFill/>
                              </a:ln>
                              <a:solidFill>
                                <a:srgbClr val="FF9900"/>
                              </a:solidFill>
                              <a:effectLst/>
                              <a:uLnTx/>
                              <a:uFillTx/>
                              <a:latin typeface="Cambria Math"/>
                              <a:ea typeface="Cambria Math"/>
                              <a:cs typeface="+mn-cs"/>
                            </a:rPr>
                            <m:t>𝒙</m:t>
                          </m:r>
                        </m:e>
                      </m:acc>
                      <m:r>
                        <a:rPr kumimoji="0" lang="en-US" sz="2400" b="1" i="1" u="none" strike="noStrike" kern="1200" cap="none" spc="0" normalizeH="0" baseline="0" noProof="0">
                          <a:ln>
                            <a:noFill/>
                          </a:ln>
                          <a:solidFill>
                            <a:srgbClr val="FF9900"/>
                          </a:solidFill>
                          <a:effectLst/>
                          <a:uLnTx/>
                          <a:uFillTx/>
                          <a:latin typeface="Cambria Math"/>
                          <a:ea typeface="+mn-ea"/>
                          <a:cs typeface="+mn-cs"/>
                        </a:rPr>
                        <m:t>+</m:t>
                      </m:r>
                      <m:r>
                        <a:rPr kumimoji="0" lang="en-US" sz="2400" b="1" i="1" u="none" strike="noStrike" kern="1200" cap="none" spc="0" normalizeH="0" baseline="0" noProof="0">
                          <a:ln>
                            <a:noFill/>
                          </a:ln>
                          <a:solidFill>
                            <a:srgbClr val="FF9900"/>
                          </a:solidFill>
                          <a:effectLst/>
                          <a:uLnTx/>
                          <a:uFillTx/>
                          <a:latin typeface="Cambria Math"/>
                          <a:ea typeface="+mn-ea"/>
                          <a:cs typeface="+mn-cs"/>
                        </a:rPr>
                        <m:t>𝑬</m:t>
                      </m:r>
                    </m:oMath>
                  </m:oMathPara>
                </a14:m>
                <a:endParaRPr kumimoji="0" lang="en-US" sz="1800" b="0" i="0" u="none" strike="noStrike" kern="1200" cap="none" spc="0" normalizeH="0" baseline="0" noProof="0" dirty="0">
                  <a:ln>
                    <a:noFill/>
                  </a:ln>
                  <a:solidFill>
                    <a:srgbClr val="FF9900"/>
                  </a:solidFill>
                  <a:effectLst/>
                  <a:uLnTx/>
                  <a:uFillTx/>
                  <a:latin typeface="Arial"/>
                  <a:ea typeface="+mn-ea"/>
                  <a:cs typeface="+mn-cs"/>
                </a:endParaRPr>
              </a:p>
            </p:txBody>
          </p:sp>
        </mc:Choice>
        <mc:Fallback xmlns="">
          <p:sp>
            <p:nvSpPr>
              <p:cNvPr id="59" name="TextBox 58"/>
              <p:cNvSpPr txBox="1">
                <a:spLocks noRot="1" noChangeAspect="1" noMove="1" noResize="1" noEditPoints="1" noAdjustHandles="1" noChangeArrowheads="1" noChangeShapeType="1" noTextEdit="1"/>
              </p:cNvSpPr>
              <p:nvPr/>
            </p:nvSpPr>
            <p:spPr>
              <a:xfrm>
                <a:off x="3292226" y="5277141"/>
                <a:ext cx="2760691" cy="461665"/>
              </a:xfrm>
              <a:prstGeom prst="rect">
                <a:avLst/>
              </a:prstGeom>
              <a:blipFill>
                <a:blip r:embed="rId3"/>
                <a:stretch>
                  <a:fillRect b="-135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p:cNvSpPr txBox="1"/>
              <p:nvPr/>
            </p:nvSpPr>
            <p:spPr>
              <a:xfrm>
                <a:off x="1892278" y="1447114"/>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2" name="TextBox 51"/>
              <p:cNvSpPr txBox="1">
                <a:spLocks noRot="1" noChangeAspect="1" noMove="1" noResize="1" noEditPoints="1" noAdjustHandles="1" noChangeArrowheads="1" noChangeShapeType="1" noTextEdit="1"/>
              </p:cNvSpPr>
              <p:nvPr/>
            </p:nvSpPr>
            <p:spPr>
              <a:xfrm>
                <a:off x="1892278" y="1447114"/>
                <a:ext cx="262892" cy="369332"/>
              </a:xfrm>
              <a:prstGeom prst="rect">
                <a:avLst/>
              </a:prstGeom>
              <a:blipFill>
                <a:blip r:embed="rId4"/>
                <a:stretch>
                  <a:fillRect l="-13636" r="-1363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p:cNvSpPr txBox="1"/>
              <p:nvPr/>
            </p:nvSpPr>
            <p:spPr>
              <a:xfrm>
                <a:off x="1842837" y="4762160"/>
                <a:ext cx="262892" cy="369332"/>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2400" b="1" i="1" u="none" strike="noStrike" kern="1200" cap="none" spc="0" normalizeH="0" baseline="0" noProof="0">
                              <a:ln>
                                <a:noFill/>
                              </a:ln>
                              <a:solidFill>
                                <a:srgbClr val="DDCBA3">
                                  <a:lumMod val="75000"/>
                                </a:srgbClr>
                              </a:solidFill>
                              <a:effectLst/>
                              <a:uLnTx/>
                              <a:uFillTx/>
                              <a:latin typeface="Cambria Math" panose="02040503050406030204" pitchFamily="18" charset="0"/>
                              <a:ea typeface="+mn-ea"/>
                              <a:cs typeface="+mn-cs"/>
                            </a:rPr>
                          </m:ctrlPr>
                        </m:accPr>
                        <m:e>
                          <m:r>
                            <a:rPr kumimoji="0" lang="en-US" sz="2400" b="1" i="1" u="none" strike="noStrike" kern="1200" cap="none" spc="0" normalizeH="0" baseline="0" noProof="0">
                              <a:ln>
                                <a:noFill/>
                              </a:ln>
                              <a:solidFill>
                                <a:srgbClr val="DDCBA3">
                                  <a:lumMod val="75000"/>
                                </a:srgbClr>
                              </a:solidFill>
                              <a:effectLst/>
                              <a:uLnTx/>
                              <a:uFillTx/>
                              <a:latin typeface="Cambria Math" charset="0"/>
                              <a:ea typeface="+mn-ea"/>
                              <a:cs typeface="+mn-cs"/>
                            </a:rPr>
                            <m:t>𝒙</m:t>
                          </m:r>
                        </m:e>
                      </m:acc>
                    </m:oMath>
                  </m:oMathPara>
                </a14:m>
                <a:endParaRPr kumimoji="0" lang="en-US" sz="2400" b="1" i="0" u="none" strike="noStrike" kern="1200" cap="none" spc="0" normalizeH="0" baseline="0" noProof="0" dirty="0">
                  <a:ln>
                    <a:noFill/>
                  </a:ln>
                  <a:solidFill>
                    <a:srgbClr val="DDCBA3">
                      <a:lumMod val="75000"/>
                    </a:srgbClr>
                  </a:solidFill>
                  <a:effectLst/>
                  <a:uLnTx/>
                  <a:uFillTx/>
                  <a:latin typeface="Arial"/>
                  <a:ea typeface="+mn-ea"/>
                  <a:cs typeface="+mn-cs"/>
                </a:endParaRPr>
              </a:p>
            </p:txBody>
          </p:sp>
        </mc:Choice>
        <mc:Fallback xmlns="">
          <p:sp>
            <p:nvSpPr>
              <p:cNvPr id="53" name="TextBox 52"/>
              <p:cNvSpPr txBox="1">
                <a:spLocks noRot="1" noChangeAspect="1" noMove="1" noResize="1" noEditPoints="1" noAdjustHandles="1" noChangeArrowheads="1" noChangeShapeType="1" noTextEdit="1"/>
              </p:cNvSpPr>
              <p:nvPr/>
            </p:nvSpPr>
            <p:spPr>
              <a:xfrm>
                <a:off x="1842837" y="4762160"/>
                <a:ext cx="262892" cy="369332"/>
              </a:xfrm>
              <a:prstGeom prst="rect">
                <a:avLst/>
              </a:prstGeom>
              <a:blipFill>
                <a:blip r:embed="rId5"/>
                <a:stretch>
                  <a:fillRect l="-9091" r="-13636"/>
                </a:stretch>
              </a:blipFill>
            </p:spPr>
            <p:txBody>
              <a:bodyPr/>
              <a:lstStyle/>
              <a:p>
                <a:r>
                  <a:rPr lang="en-US">
                    <a:noFill/>
                  </a:rPr>
                  <a:t> </a:t>
                </a:r>
              </a:p>
            </p:txBody>
          </p:sp>
        </mc:Fallback>
      </mc:AlternateContent>
      <p:grpSp>
        <p:nvGrpSpPr>
          <p:cNvPr id="54" name="Group 53"/>
          <p:cNvGrpSpPr/>
          <p:nvPr/>
        </p:nvGrpSpPr>
        <p:grpSpPr>
          <a:xfrm>
            <a:off x="2738438" y="3611356"/>
            <a:ext cx="6715125" cy="733425"/>
            <a:chOff x="0" y="0"/>
            <a:chExt cx="6715125" cy="733425"/>
          </a:xfrm>
        </p:grpSpPr>
        <p:cxnSp>
          <p:nvCxnSpPr>
            <p:cNvPr id="55" name="Straight Arrow Connector 54"/>
            <p:cNvCxnSpPr/>
            <p:nvPr/>
          </p:nvCxnSpPr>
          <p:spPr>
            <a:xfrm flipV="1">
              <a:off x="0" y="152400"/>
              <a:ext cx="6715125" cy="19050"/>
            </a:xfrm>
            <a:prstGeom prst="straightConnector1">
              <a:avLst/>
            </a:prstGeom>
            <a:ln w="19050">
              <a:solidFill>
                <a:schemeClr val="tx1"/>
              </a:solidFill>
              <a:headEnd type="triangle" w="med" len="lg"/>
              <a:tailEnd type="triangle"/>
            </a:ln>
          </p:spPr>
          <p:style>
            <a:lnRef idx="1">
              <a:schemeClr val="accent1"/>
            </a:lnRef>
            <a:fillRef idx="0">
              <a:schemeClr val="accent1"/>
            </a:fillRef>
            <a:effectRef idx="0">
              <a:schemeClr val="accent1"/>
            </a:effectRef>
            <a:fontRef idx="minor">
              <a:schemeClr val="tx1"/>
            </a:fontRef>
          </p:style>
        </p:cxnSp>
        <p:sp>
          <p:nvSpPr>
            <p:cNvPr id="57" name="Double Bracket 56"/>
            <p:cNvSpPr/>
            <p:nvPr/>
          </p:nvSpPr>
          <p:spPr>
            <a:xfrm>
              <a:off x="971550" y="0"/>
              <a:ext cx="4867275" cy="333375"/>
            </a:xfrm>
            <a:prstGeom prst="bracketPair">
              <a:avLst/>
            </a:prstGeom>
            <a:ln w="31750"/>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58" name="TextBox 14"/>
            <p:cNvSpPr txBox="1"/>
            <p:nvPr/>
          </p:nvSpPr>
          <p:spPr>
            <a:xfrm>
              <a:off x="461962" y="390525"/>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23.31</a:t>
              </a:r>
            </a:p>
          </p:txBody>
        </p:sp>
        <p:sp>
          <p:nvSpPr>
            <p:cNvPr id="60" name="TextBox 15"/>
            <p:cNvSpPr txBox="1"/>
            <p:nvPr/>
          </p:nvSpPr>
          <p:spPr>
            <a:xfrm>
              <a:off x="5591175"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344CA1"/>
                  </a:solidFill>
                  <a:effectLst/>
                  <a:uLnTx/>
                  <a:uFillTx/>
                  <a:latin typeface="Arial"/>
                  <a:ea typeface="+mn-ea"/>
                  <a:cs typeface="+mn-cs"/>
                </a:rPr>
                <a:t>36.41</a:t>
              </a:r>
            </a:p>
          </p:txBody>
        </p:sp>
        <p:sp>
          <p:nvSpPr>
            <p:cNvPr id="61" name="Double Bracket 60"/>
            <p:cNvSpPr/>
            <p:nvPr/>
          </p:nvSpPr>
          <p:spPr>
            <a:xfrm>
              <a:off x="1304924" y="0"/>
              <a:ext cx="4181475" cy="333375"/>
            </a:xfrm>
            <a:prstGeom prst="bracketPair">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t" anchorCtr="0" forceAA="0" compatLnSpc="1">
              <a:prstTxWarp prst="textNoShape">
                <a:avLst/>
              </a:prstTxWarp>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000000"/>
                </a:solidFill>
                <a:effectLst/>
                <a:uLnTx/>
                <a:uFillTx/>
                <a:latin typeface="Arial"/>
                <a:ea typeface="+mn-ea"/>
                <a:cs typeface="+mn-cs"/>
              </a:endParaRPr>
            </a:p>
          </p:txBody>
        </p:sp>
        <p:sp>
          <p:nvSpPr>
            <p:cNvPr id="62" name="TextBox 17"/>
            <p:cNvSpPr txBox="1"/>
            <p:nvPr/>
          </p:nvSpPr>
          <p:spPr>
            <a:xfrm>
              <a:off x="1066800" y="381000"/>
              <a:ext cx="91916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24.62</a:t>
              </a:r>
            </a:p>
          </p:txBody>
        </p:sp>
        <p:sp>
          <p:nvSpPr>
            <p:cNvPr id="63" name="TextBox 18"/>
            <p:cNvSpPr txBox="1"/>
            <p:nvPr/>
          </p:nvSpPr>
          <p:spPr>
            <a:xfrm>
              <a:off x="4941638" y="390525"/>
              <a:ext cx="754312" cy="342900"/>
            </a:xfrm>
            <a:prstGeom prst="rect">
              <a:avLst/>
            </a:prstGeom>
            <a:solidFill>
              <a:schemeClr val="lt1"/>
            </a:solidFill>
            <a:ln w="222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0000"/>
                  </a:solidFill>
                  <a:effectLst/>
                  <a:uLnTx/>
                  <a:uFillTx/>
                  <a:latin typeface="Arial"/>
                  <a:ea typeface="+mn-ea"/>
                  <a:cs typeface="+mn-cs"/>
                </a:rPr>
                <a:t>35.10</a:t>
              </a:r>
            </a:p>
          </p:txBody>
        </p:sp>
      </p:grpSp>
    </p:spTree>
    <p:extLst>
      <p:ext uri="{BB962C8B-B14F-4D97-AF65-F5344CB8AC3E}">
        <p14:creationId xmlns:p14="http://schemas.microsoft.com/office/powerpoint/2010/main" val="952034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animEffect transition="in" filter="fade">
                                      <p:cBhvr>
                                        <p:cTn id="15" dur="500"/>
                                        <p:tgtEl>
                                          <p:spTgt spid="52"/>
                                        </p:tgtEl>
                                      </p:cBhvr>
                                    </p:animEffect>
                                  </p:childTnLst>
                                </p:cTn>
                              </p:par>
                              <p:par>
                                <p:cTn id="16" presetID="2" presetClass="entr" presetSubtype="4" fill="hold" nodeType="with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 calcmode="lin" valueType="num">
                                      <p:cBhvr additive="base">
                                        <p:cTn id="22"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4">
                                            <p:txEl>
                                              <p:pRg st="4" end="4"/>
                                            </p:txEl>
                                          </p:spTgt>
                                        </p:tgtEl>
                                        <p:attrNameLst>
                                          <p:attrName>style.visibility</p:attrName>
                                        </p:attrNameLst>
                                      </p:cBhvr>
                                      <p:to>
                                        <p:strVal val="visible"/>
                                      </p:to>
                                    </p:set>
                                    <p:anim calcmode="lin" valueType="num">
                                      <p:cBhvr additive="base">
                                        <p:cTn id="26"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4">
                                            <p:txEl>
                                              <p:pRg st="5" end="5"/>
                                            </p:txEl>
                                          </p:spTgt>
                                        </p:tgtEl>
                                        <p:attrNameLst>
                                          <p:attrName>style.visibility</p:attrName>
                                        </p:attrNameLst>
                                      </p:cBhvr>
                                      <p:to>
                                        <p:strVal val="visible"/>
                                      </p:to>
                                    </p:set>
                                    <p:anim calcmode="lin" valueType="num">
                                      <p:cBhvr additive="base">
                                        <p:cTn id="30"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4">
                                            <p:txEl>
                                              <p:pRg st="5" end="5"/>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 calcmode="lin" valueType="num">
                                      <p:cBhvr additive="base">
                                        <p:cTn id="34" dur="500" fill="hold"/>
                                        <p:tgtEl>
                                          <p:spTgt spid="5"/>
                                        </p:tgtEl>
                                        <p:attrNameLst>
                                          <p:attrName>ppt_x</p:attrName>
                                        </p:attrNameLst>
                                      </p:cBhvr>
                                      <p:tavLst>
                                        <p:tav tm="0">
                                          <p:val>
                                            <p:strVal val="#ppt_x"/>
                                          </p:val>
                                        </p:tav>
                                        <p:tav tm="100000">
                                          <p:val>
                                            <p:strVal val="#ppt_x"/>
                                          </p:val>
                                        </p:tav>
                                      </p:tavLst>
                                    </p:anim>
                                    <p:anim calcmode="lin" valueType="num">
                                      <p:cBhvr additive="base">
                                        <p:cTn id="35" dur="500" fill="hold"/>
                                        <p:tgtEl>
                                          <p:spTgt spid="5"/>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 calcmode="lin" valueType="num">
                                      <p:cBhvr additive="base">
                                        <p:cTn id="42" dur="500" fill="hold"/>
                                        <p:tgtEl>
                                          <p:spTgt spid="23"/>
                                        </p:tgtEl>
                                        <p:attrNameLst>
                                          <p:attrName>ppt_x</p:attrName>
                                        </p:attrNameLst>
                                      </p:cBhvr>
                                      <p:tavLst>
                                        <p:tav tm="0">
                                          <p:val>
                                            <p:strVal val="#ppt_x"/>
                                          </p:val>
                                        </p:tav>
                                        <p:tav tm="100000">
                                          <p:val>
                                            <p:strVal val="#ppt_x"/>
                                          </p:val>
                                        </p:tav>
                                      </p:tavLst>
                                    </p:anim>
                                    <p:anim calcmode="lin" valueType="num">
                                      <p:cBhvr additive="base">
                                        <p:cTn id="43" dur="500" fill="hold"/>
                                        <p:tgtEl>
                                          <p:spTgt spid="2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31">
                                            <p:txEl>
                                              <p:pRg st="0" end="0"/>
                                            </p:txEl>
                                          </p:spTgt>
                                        </p:tgtEl>
                                        <p:attrNameLst>
                                          <p:attrName>style.visibility</p:attrName>
                                        </p:attrNameLst>
                                      </p:cBhvr>
                                      <p:to>
                                        <p:strVal val="visible"/>
                                      </p:to>
                                    </p:set>
                                    <p:anim calcmode="lin" valueType="num">
                                      <p:cBhvr additive="base">
                                        <p:cTn id="52"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1">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fill="hold" nodeType="withEffect">
                                  <p:stCondLst>
                                    <p:cond delay="0"/>
                                  </p:stCondLst>
                                  <p:childTnLst>
                                    <p:set>
                                      <p:cBhvr>
                                        <p:cTn id="55" dur="1" fill="hold">
                                          <p:stCondLst>
                                            <p:cond delay="0"/>
                                          </p:stCondLst>
                                        </p:cTn>
                                        <p:tgtEl>
                                          <p:spTgt spid="31">
                                            <p:txEl>
                                              <p:pRg st="1" end="1"/>
                                            </p:txEl>
                                          </p:spTgt>
                                        </p:tgtEl>
                                        <p:attrNameLst>
                                          <p:attrName>style.visibility</p:attrName>
                                        </p:attrNameLst>
                                      </p:cBhvr>
                                      <p:to>
                                        <p:strVal val="visible"/>
                                      </p:to>
                                    </p:set>
                                    <p:anim calcmode="lin" valueType="num">
                                      <p:cBhvr additive="base">
                                        <p:cTn id="56" dur="500" fill="hold"/>
                                        <p:tgtEl>
                                          <p:spTgt spid="31">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1">
                                            <p:txEl>
                                              <p:pRg st="1" end="1"/>
                                            </p:txEl>
                                          </p:spTgt>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53"/>
                                        </p:tgtEl>
                                        <p:attrNameLst>
                                          <p:attrName>style.visibility</p:attrName>
                                        </p:attrNameLst>
                                      </p:cBhvr>
                                      <p:to>
                                        <p:strVal val="visible"/>
                                      </p:to>
                                    </p:set>
                                    <p:animEffect transition="in" filter="fade">
                                      <p:cBhvr>
                                        <p:cTn id="60" dur="500"/>
                                        <p:tgtEl>
                                          <p:spTgt spid="53"/>
                                        </p:tgtEl>
                                      </p:cBhvr>
                                    </p:animEffect>
                                  </p:childTnLst>
                                </p:cTn>
                              </p:par>
                              <p:par>
                                <p:cTn id="61" presetID="2" presetClass="entr" presetSubtype="4" fill="hold" nodeType="withEffect">
                                  <p:stCondLst>
                                    <p:cond delay="0"/>
                                  </p:stCondLst>
                                  <p:childTnLst>
                                    <p:set>
                                      <p:cBhvr>
                                        <p:cTn id="62" dur="1" fill="hold">
                                          <p:stCondLst>
                                            <p:cond delay="0"/>
                                          </p:stCondLst>
                                        </p:cTn>
                                        <p:tgtEl>
                                          <p:spTgt spid="31">
                                            <p:txEl>
                                              <p:pRg st="2" end="2"/>
                                            </p:txEl>
                                          </p:spTgt>
                                        </p:tgtEl>
                                        <p:attrNameLst>
                                          <p:attrName>style.visibility</p:attrName>
                                        </p:attrNameLst>
                                      </p:cBhvr>
                                      <p:to>
                                        <p:strVal val="visible"/>
                                      </p:to>
                                    </p:set>
                                    <p:anim calcmode="lin" valueType="num">
                                      <p:cBhvr additive="base">
                                        <p:cTn id="63" dur="500" fill="hold"/>
                                        <p:tgtEl>
                                          <p:spTgt spid="31">
                                            <p:txEl>
                                              <p:pRg st="2" end="2"/>
                                            </p:txEl>
                                          </p:spTgt>
                                        </p:tgtEl>
                                        <p:attrNameLst>
                                          <p:attrName>ppt_x</p:attrName>
                                        </p:attrNameLst>
                                      </p:cBhvr>
                                      <p:tavLst>
                                        <p:tav tm="0">
                                          <p:val>
                                            <p:strVal val="#ppt_x"/>
                                          </p:val>
                                        </p:tav>
                                        <p:tav tm="100000">
                                          <p:val>
                                            <p:strVal val="#ppt_x"/>
                                          </p:val>
                                        </p:tav>
                                      </p:tavLst>
                                    </p:anim>
                                    <p:anim calcmode="lin" valueType="num">
                                      <p:cBhvr additive="base">
                                        <p:cTn id="64" dur="500" fill="hold"/>
                                        <p:tgtEl>
                                          <p:spTgt spid="31">
                                            <p:txEl>
                                              <p:pRg st="2" end="2"/>
                                            </p:txEl>
                                          </p:spTgt>
                                        </p:tgtEl>
                                        <p:attrNameLst>
                                          <p:attrName>ppt_y</p:attrName>
                                        </p:attrNameLst>
                                      </p:cBhvr>
                                      <p:tavLst>
                                        <p:tav tm="0">
                                          <p:val>
                                            <p:strVal val="1+#ppt_h/2"/>
                                          </p:val>
                                        </p:tav>
                                        <p:tav tm="100000">
                                          <p:val>
                                            <p:strVal val="#ppt_y"/>
                                          </p:val>
                                        </p:tav>
                                      </p:tavLst>
                                    </p:anim>
                                  </p:childTnLst>
                                </p:cTn>
                              </p:par>
                              <p:par>
                                <p:cTn id="65" presetID="2" presetClass="entr" presetSubtype="4" fill="hold" nodeType="withEffect">
                                  <p:stCondLst>
                                    <p:cond delay="0"/>
                                  </p:stCondLst>
                                  <p:childTnLst>
                                    <p:set>
                                      <p:cBhvr>
                                        <p:cTn id="66" dur="1" fill="hold">
                                          <p:stCondLst>
                                            <p:cond delay="0"/>
                                          </p:stCondLst>
                                        </p:cTn>
                                        <p:tgtEl>
                                          <p:spTgt spid="31">
                                            <p:txEl>
                                              <p:pRg st="3" end="3"/>
                                            </p:txEl>
                                          </p:spTgt>
                                        </p:tgtEl>
                                        <p:attrNameLst>
                                          <p:attrName>style.visibility</p:attrName>
                                        </p:attrNameLst>
                                      </p:cBhvr>
                                      <p:to>
                                        <p:strVal val="visible"/>
                                      </p:to>
                                    </p:set>
                                    <p:anim calcmode="lin" valueType="num">
                                      <p:cBhvr additive="base">
                                        <p:cTn id="67" dur="500" fill="hold"/>
                                        <p:tgtEl>
                                          <p:spTgt spid="31">
                                            <p:txEl>
                                              <p:pRg st="3" end="3"/>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1">
                                            <p:txEl>
                                              <p:pRg st="3" end="3"/>
                                            </p:txEl>
                                          </p:spTgt>
                                        </p:tgtEl>
                                        <p:attrNameLst>
                                          <p:attrName>ppt_y</p:attrName>
                                        </p:attrNameLst>
                                      </p:cBhvr>
                                      <p:tavLst>
                                        <p:tav tm="0">
                                          <p:val>
                                            <p:strVal val="1+#ppt_h/2"/>
                                          </p:val>
                                        </p:tav>
                                        <p:tav tm="100000">
                                          <p:val>
                                            <p:strVal val="#ppt_y"/>
                                          </p:val>
                                        </p:tav>
                                      </p:tavLst>
                                    </p:anim>
                                  </p:childTnLst>
                                </p:cTn>
                              </p:par>
                              <p:par>
                                <p:cTn id="69" presetID="2" presetClass="entr" presetSubtype="4" fill="hold" nodeType="withEffect">
                                  <p:stCondLst>
                                    <p:cond delay="0"/>
                                  </p:stCondLst>
                                  <p:childTnLst>
                                    <p:set>
                                      <p:cBhvr>
                                        <p:cTn id="70" dur="1" fill="hold">
                                          <p:stCondLst>
                                            <p:cond delay="0"/>
                                          </p:stCondLst>
                                        </p:cTn>
                                        <p:tgtEl>
                                          <p:spTgt spid="31">
                                            <p:txEl>
                                              <p:pRg st="4" end="4"/>
                                            </p:txEl>
                                          </p:spTgt>
                                        </p:tgtEl>
                                        <p:attrNameLst>
                                          <p:attrName>style.visibility</p:attrName>
                                        </p:attrNameLst>
                                      </p:cBhvr>
                                      <p:to>
                                        <p:strVal val="visible"/>
                                      </p:to>
                                    </p:set>
                                    <p:anim calcmode="lin" valueType="num">
                                      <p:cBhvr additive="base">
                                        <p:cTn id="71" dur="500" fill="hold"/>
                                        <p:tgtEl>
                                          <p:spTgt spid="31">
                                            <p:txEl>
                                              <p:pRg st="4" end="4"/>
                                            </p:txEl>
                                          </p:spTgt>
                                        </p:tgtEl>
                                        <p:attrNameLst>
                                          <p:attrName>ppt_x</p:attrName>
                                        </p:attrNameLst>
                                      </p:cBhvr>
                                      <p:tavLst>
                                        <p:tav tm="0">
                                          <p:val>
                                            <p:strVal val="#ppt_x"/>
                                          </p:val>
                                        </p:tav>
                                        <p:tav tm="100000">
                                          <p:val>
                                            <p:strVal val="#ppt_x"/>
                                          </p:val>
                                        </p:tav>
                                      </p:tavLst>
                                    </p:anim>
                                    <p:anim calcmode="lin" valueType="num">
                                      <p:cBhvr additive="base">
                                        <p:cTn id="72" dur="500" fill="hold"/>
                                        <p:tgtEl>
                                          <p:spTgt spid="31">
                                            <p:txEl>
                                              <p:pRg st="4" end="4"/>
                                            </p:txEl>
                                          </p:spTgt>
                                        </p:tgtEl>
                                        <p:attrNameLst>
                                          <p:attrName>ppt_y</p:attrName>
                                        </p:attrNameLst>
                                      </p:cBhvr>
                                      <p:tavLst>
                                        <p:tav tm="0">
                                          <p:val>
                                            <p:strVal val="1+#ppt_h/2"/>
                                          </p:val>
                                        </p:tav>
                                        <p:tav tm="100000">
                                          <p:val>
                                            <p:strVal val="#ppt_y"/>
                                          </p:val>
                                        </p:tav>
                                      </p:tavLst>
                                    </p:anim>
                                  </p:childTnLst>
                                </p:cTn>
                              </p:par>
                              <p:par>
                                <p:cTn id="73" presetID="2" presetClass="entr" presetSubtype="4" fill="hold" nodeType="withEffect">
                                  <p:stCondLst>
                                    <p:cond delay="0"/>
                                  </p:stCondLst>
                                  <p:childTnLst>
                                    <p:set>
                                      <p:cBhvr>
                                        <p:cTn id="74" dur="1" fill="hold">
                                          <p:stCondLst>
                                            <p:cond delay="0"/>
                                          </p:stCondLst>
                                        </p:cTn>
                                        <p:tgtEl>
                                          <p:spTgt spid="31">
                                            <p:txEl>
                                              <p:pRg st="5" end="5"/>
                                            </p:txEl>
                                          </p:spTgt>
                                        </p:tgtEl>
                                        <p:attrNameLst>
                                          <p:attrName>style.visibility</p:attrName>
                                        </p:attrNameLst>
                                      </p:cBhvr>
                                      <p:to>
                                        <p:strVal val="visible"/>
                                      </p:to>
                                    </p:set>
                                    <p:anim calcmode="lin" valueType="num">
                                      <p:cBhvr additive="base">
                                        <p:cTn id="75" dur="500" fill="hold"/>
                                        <p:tgtEl>
                                          <p:spTgt spid="31">
                                            <p:txEl>
                                              <p:pRg st="5" end="5"/>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1">
                                            <p:txEl>
                                              <p:pRg st="5" end="5"/>
                                            </p:txEl>
                                          </p:spTgt>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additive="base">
                                        <p:cTn id="79" dur="500" fill="hold"/>
                                        <p:tgtEl>
                                          <p:spTgt spid="32"/>
                                        </p:tgtEl>
                                        <p:attrNameLst>
                                          <p:attrName>ppt_x</p:attrName>
                                        </p:attrNameLst>
                                      </p:cBhvr>
                                      <p:tavLst>
                                        <p:tav tm="0">
                                          <p:val>
                                            <p:strVal val="#ppt_x"/>
                                          </p:val>
                                        </p:tav>
                                        <p:tav tm="100000">
                                          <p:val>
                                            <p:strVal val="#ppt_x"/>
                                          </p:val>
                                        </p:tav>
                                      </p:tavLst>
                                    </p:anim>
                                    <p:anim calcmode="lin" valueType="num">
                                      <p:cBhvr additive="base">
                                        <p:cTn id="80" dur="500" fill="hold"/>
                                        <p:tgtEl>
                                          <p:spTgt spid="32"/>
                                        </p:tgtEl>
                                        <p:attrNameLst>
                                          <p:attrName>ppt_y</p:attrName>
                                        </p:attrNameLst>
                                      </p:cBhvr>
                                      <p:tavLst>
                                        <p:tav tm="0">
                                          <p:val>
                                            <p:strVal val="1+#ppt_h/2"/>
                                          </p:val>
                                        </p:tav>
                                        <p:tav tm="100000">
                                          <p:val>
                                            <p:strVal val="#ppt_y"/>
                                          </p:val>
                                        </p:tav>
                                      </p:tavLst>
                                    </p:anim>
                                  </p:childTnLst>
                                </p:cTn>
                              </p:par>
                              <p:par>
                                <p:cTn id="81" presetID="10"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animEffect transition="in" filter="fade">
                                      <p:cBhvr>
                                        <p:cTn id="83" dur="500"/>
                                        <p:tgtEl>
                                          <p:spTgt spid="59"/>
                                        </p:tgtEl>
                                      </p:cBhvr>
                                    </p:animEffect>
                                  </p:childTnLst>
                                </p:cTn>
                              </p:par>
                              <p:par>
                                <p:cTn id="84" presetID="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 calcmode="lin" valueType="num">
                                      <p:cBhvr additive="base">
                                        <p:cTn id="86" dur="500" fill="hold"/>
                                        <p:tgtEl>
                                          <p:spTgt spid="50"/>
                                        </p:tgtEl>
                                        <p:attrNameLst>
                                          <p:attrName>ppt_x</p:attrName>
                                        </p:attrNameLst>
                                      </p:cBhvr>
                                      <p:tavLst>
                                        <p:tav tm="0">
                                          <p:val>
                                            <p:strVal val="#ppt_x"/>
                                          </p:val>
                                        </p:tav>
                                        <p:tav tm="100000">
                                          <p:val>
                                            <p:strVal val="#ppt_x"/>
                                          </p:val>
                                        </p:tav>
                                      </p:tavLst>
                                    </p:anim>
                                    <p:anim calcmode="lin" valueType="num">
                                      <p:cBhvr additive="base">
                                        <p:cTn id="87" dur="500" fill="hold"/>
                                        <p:tgtEl>
                                          <p:spTgt spid="50"/>
                                        </p:tgtEl>
                                        <p:attrNameLst>
                                          <p:attrName>ppt_y</p:attrName>
                                        </p:attrNameLst>
                                      </p:cBhvr>
                                      <p:tavLst>
                                        <p:tav tm="0">
                                          <p:val>
                                            <p:strVal val="1+#ppt_h/2"/>
                                          </p:val>
                                        </p:tav>
                                        <p:tav tm="100000">
                                          <p:val>
                                            <p:strVal val="#ppt_y"/>
                                          </p:val>
                                        </p:tav>
                                      </p:tavLst>
                                    </p:anim>
                                  </p:childTnLst>
                                </p:cTn>
                              </p:par>
                              <p:par>
                                <p:cTn id="88" presetID="2" presetClass="entr" presetSubtype="4" fill="hold" grpId="0" nodeType="withEffect">
                                  <p:stCondLst>
                                    <p:cond delay="0"/>
                                  </p:stCondLst>
                                  <p:childTnLst>
                                    <p:set>
                                      <p:cBhvr>
                                        <p:cTn id="89" dur="1" fill="hold">
                                          <p:stCondLst>
                                            <p:cond delay="0"/>
                                          </p:stCondLst>
                                        </p:cTn>
                                        <p:tgtEl>
                                          <p:spTgt spid="51"/>
                                        </p:tgtEl>
                                        <p:attrNameLst>
                                          <p:attrName>style.visibility</p:attrName>
                                        </p:attrNameLst>
                                      </p:cBhvr>
                                      <p:to>
                                        <p:strVal val="visible"/>
                                      </p:to>
                                    </p:set>
                                    <p:anim calcmode="lin" valueType="num">
                                      <p:cBhvr additive="base">
                                        <p:cTn id="90" dur="500" fill="hold"/>
                                        <p:tgtEl>
                                          <p:spTgt spid="51"/>
                                        </p:tgtEl>
                                        <p:attrNameLst>
                                          <p:attrName>ppt_x</p:attrName>
                                        </p:attrNameLst>
                                      </p:cBhvr>
                                      <p:tavLst>
                                        <p:tav tm="0">
                                          <p:val>
                                            <p:strVal val="#ppt_x"/>
                                          </p:val>
                                        </p:tav>
                                        <p:tav tm="100000">
                                          <p:val>
                                            <p:strVal val="#ppt_x"/>
                                          </p:val>
                                        </p:tav>
                                      </p:tavLst>
                                    </p:anim>
                                    <p:anim calcmode="lin" valueType="num">
                                      <p:cBhvr additive="base">
                                        <p:cTn id="91" dur="500" fill="hold"/>
                                        <p:tgtEl>
                                          <p:spTgt spid="51"/>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54"/>
                                        </p:tgtEl>
                                        <p:attrNameLst>
                                          <p:attrName>style.visibility</p:attrName>
                                        </p:attrNameLst>
                                      </p:cBhvr>
                                      <p:to>
                                        <p:strVal val="visible"/>
                                      </p:to>
                                    </p:set>
                                    <p:animEffect transition="in" filter="fade">
                                      <p:cBhvr>
                                        <p:cTn id="96"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animBg="1"/>
      <p:bldP spid="50" grpId="0"/>
      <p:bldP spid="51" grpId="0"/>
      <p:bldP spid="59" grpId="0"/>
      <p:bldP spid="52" grpId="0"/>
      <p:bldP spid="5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
            <a:ext cx="12039600" cy="1143000"/>
          </a:xfrm>
        </p:spPr>
        <p:txBody>
          <a:bodyPr/>
          <a:lstStyle/>
          <a:p>
            <a:r>
              <a:rPr lang="en-US" dirty="0"/>
              <a:t>1 Sample Hypothesis Testing: The 6 Steps</a:t>
            </a:r>
          </a:p>
        </p:txBody>
      </p:sp>
      <p:sp>
        <p:nvSpPr>
          <p:cNvPr id="3" name="Content Placeholder 2"/>
          <p:cNvSpPr>
            <a:spLocks noGrp="1"/>
          </p:cNvSpPr>
          <p:nvPr>
            <p:ph idx="1"/>
          </p:nvPr>
        </p:nvSpPr>
        <p:spPr>
          <a:xfrm>
            <a:off x="381000" y="1676400"/>
            <a:ext cx="11430000" cy="4023360"/>
          </a:xfrm>
        </p:spPr>
        <p:txBody>
          <a:bodyPr/>
          <a:lstStyle/>
          <a:p>
            <a:pPr marL="514350" indent="-514350">
              <a:buAutoNum type="arabicPeriod"/>
            </a:pPr>
            <a:r>
              <a:rPr lang="en-US" dirty="0"/>
              <a:t>Identify H</a:t>
            </a:r>
            <a:r>
              <a:rPr lang="en-US" baseline="-25000" dirty="0"/>
              <a:t>0</a:t>
            </a:r>
            <a:r>
              <a:rPr lang="en-US" dirty="0"/>
              <a:t> and H</a:t>
            </a:r>
            <a:r>
              <a:rPr lang="en-US" baseline="-25000" dirty="0"/>
              <a:t>a</a:t>
            </a:r>
            <a:r>
              <a:rPr lang="en-US" dirty="0"/>
              <a:t>.</a:t>
            </a:r>
          </a:p>
          <a:p>
            <a:pPr marL="514350" indent="-514350">
              <a:buAutoNum type="arabicPeriod"/>
            </a:pPr>
            <a:r>
              <a:rPr lang="en-US" dirty="0"/>
              <a:t>Find the Critical Value(s) and Draw and </a:t>
            </a:r>
            <a:r>
              <a:rPr lang="en-US" sz="2800" dirty="0"/>
              <a:t>Shade.</a:t>
            </a:r>
          </a:p>
          <a:p>
            <a:pPr marL="514350" indent="-514350">
              <a:buAutoNum type="arabicPeriod"/>
            </a:pPr>
            <a:r>
              <a:rPr lang="en-US" dirty="0"/>
              <a:t>Calculate the Test – Statistic. (The evidence!)</a:t>
            </a:r>
          </a:p>
          <a:p>
            <a:pPr marL="514350" indent="-514350">
              <a:buAutoNum type="arabicPeriod"/>
            </a:pPr>
            <a:r>
              <a:rPr lang="en-US" dirty="0"/>
              <a:t>Calculate the p-value.</a:t>
            </a:r>
          </a:p>
          <a:p>
            <a:pPr marL="514350" indent="-514350">
              <a:buAutoNum type="arabicPeriod"/>
            </a:pPr>
            <a:r>
              <a:rPr lang="en-US" dirty="0"/>
              <a:t>Make a decision… Reject H</a:t>
            </a:r>
            <a:r>
              <a:rPr lang="en-US" baseline="-25000" dirty="0"/>
              <a:t>0</a:t>
            </a:r>
            <a:r>
              <a:rPr lang="en-US" dirty="0"/>
              <a:t> or FTR H</a:t>
            </a:r>
            <a:r>
              <a:rPr lang="en-US" baseline="-25000" dirty="0"/>
              <a:t>0</a:t>
            </a:r>
            <a:r>
              <a:rPr lang="en-US" dirty="0"/>
              <a:t>.</a:t>
            </a:r>
          </a:p>
          <a:p>
            <a:pPr marL="514350" indent="-514350">
              <a:buAutoNum type="arabicPeriod"/>
            </a:pPr>
            <a:r>
              <a:rPr lang="en-US" dirty="0"/>
              <a:t>Write a clear conclusion in the context of the problem…. Use mostly non-statistical terms but always report the p-value! Add a confidence interval if appropriate.  End this conclusion with a statement about the scope. </a:t>
            </a:r>
          </a:p>
          <a:p>
            <a:endParaRPr lang="en-US" dirty="0"/>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274995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bwMode="auto">
          <a:xfrm>
            <a:off x="1981201" y="274638"/>
            <a:ext cx="8488245" cy="78581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p>
            <a:r>
              <a:rPr lang="en-US" dirty="0"/>
              <a:t>Example: 1 Sample t-test</a:t>
            </a:r>
            <a:endParaRPr lang="en-US" altLang="en-US" dirty="0"/>
          </a:p>
        </p:txBody>
      </p:sp>
      <p:sp>
        <p:nvSpPr>
          <p:cNvPr id="23555" name="Rectangle 3"/>
          <p:cNvSpPr>
            <a:spLocks noGrp="1" noChangeArrowheads="1"/>
          </p:cNvSpPr>
          <p:nvPr>
            <p:ph type="body" idx="1"/>
          </p:nvPr>
        </p:nvSpPr>
        <p:spPr bwMode="auto">
          <a:xfrm>
            <a:off x="228600" y="3741130"/>
            <a:ext cx="11811000" cy="2679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p>
            <a:pPr eaLnBrk="1" hangingPunct="1">
              <a:lnSpc>
                <a:spcPct val="90000"/>
              </a:lnSpc>
              <a:buFont typeface="Wingdings" pitchFamily="2" charset="2"/>
              <a:buNone/>
            </a:pPr>
            <a:r>
              <a:rPr lang="en-US" altLang="en-US" sz="2400" dirty="0"/>
              <a:t>The following are ages of 7 randomly chosen patrons seen leaving the Beach Comber in South Mission Beach at 7pm!  We assume that the data come from a normal distribution and would like to test the claim that the mean age of the distribution of Comber patrons is different than 21.  Conduct a 6 step one sample 2-sided t-test with alpha = .05 to test this claim.  Provide enough explanation to fully describe each step.  Recall that Step 2 is finding the critical value which is the same as the t multiplier in the corresponding 95% confidence interval. </a:t>
            </a:r>
          </a:p>
          <a:p>
            <a:pPr algn="ctr" eaLnBrk="1" hangingPunct="1">
              <a:lnSpc>
                <a:spcPct val="90000"/>
              </a:lnSpc>
              <a:buFont typeface="Wingdings" pitchFamily="2" charset="2"/>
              <a:buNone/>
            </a:pPr>
            <a:r>
              <a:rPr lang="en-US" altLang="en-US" sz="1800" dirty="0"/>
              <a:t>	</a:t>
            </a:r>
            <a:r>
              <a:rPr lang="en-US" altLang="en-US" sz="2400" dirty="0"/>
              <a:t>25, 19, 37, 29, 40, 28, 31</a:t>
            </a:r>
          </a:p>
        </p:txBody>
      </p:sp>
      <p:pic>
        <p:nvPicPr>
          <p:cNvPr id="23556" name="Picture 5" descr="beachcomb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7595" y="964929"/>
            <a:ext cx="7957892" cy="275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5008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2</a:t>
            </a:r>
          </a:p>
        </p:txBody>
      </p:sp>
      <p:pic>
        <p:nvPicPr>
          <p:cNvPr id="6" name="Picture 5">
            <a:extLst>
              <a:ext uri="{FF2B5EF4-FFF2-40B4-BE49-F238E27FC236}">
                <a16:creationId xmlns:a16="http://schemas.microsoft.com/office/drawing/2014/main" id="{E8CF8A57-D784-4A39-8F45-8E37EFE937CC}"/>
              </a:ext>
            </a:extLst>
          </p:cNvPr>
          <p:cNvPicPr>
            <a:picLocks noChangeAspect="1"/>
          </p:cNvPicPr>
          <p:nvPr/>
        </p:nvPicPr>
        <p:blipFill>
          <a:blip r:embed="rId2"/>
          <a:stretch>
            <a:fillRect/>
          </a:stretch>
        </p:blipFill>
        <p:spPr>
          <a:xfrm>
            <a:off x="2083678" y="1052199"/>
            <a:ext cx="8024644" cy="4753602"/>
          </a:xfrm>
          <a:prstGeom prst="rect">
            <a:avLst/>
          </a:prstGeom>
        </p:spPr>
      </p:pic>
      <p:sp>
        <p:nvSpPr>
          <p:cNvPr id="7" name="Multiplication Sign 6">
            <a:extLst>
              <a:ext uri="{FF2B5EF4-FFF2-40B4-BE49-F238E27FC236}">
                <a16:creationId xmlns:a16="http://schemas.microsoft.com/office/drawing/2014/main" id="{09A74273-8420-4079-BEB1-37569D8EFF39}"/>
              </a:ext>
            </a:extLst>
          </p:cNvPr>
          <p:cNvSpPr/>
          <p:nvPr/>
        </p:nvSpPr>
        <p:spPr>
          <a:xfrm>
            <a:off x="2451988" y="4356266"/>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55843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1225" y="465822"/>
            <a:ext cx="9539177"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309656"/>
                <a:ext cx="84582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than</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4" name="TextBox 3"/>
              <p:cNvSpPr txBox="1">
                <a:spLocks noRot="1" noChangeAspect="1" noMove="1" noResize="1" noEditPoints="1" noAdjustHandles="1" noChangeArrowheads="1" noChangeShapeType="1" noTextEdit="1"/>
              </p:cNvSpPr>
              <p:nvPr/>
            </p:nvSpPr>
            <p:spPr>
              <a:xfrm>
                <a:off x="1741714" y="1309656"/>
                <a:ext cx="8458200" cy="369332"/>
              </a:xfrm>
              <a:prstGeom prst="rect">
                <a:avLst/>
              </a:prstGeom>
              <a:blipFill>
                <a:blip r:embed="rId2"/>
                <a:stretch>
                  <a:fillRect l="-750" t="-10345" b="-31034"/>
                </a:stretch>
              </a:blipFill>
            </p:spPr>
            <p:txBody>
              <a:bodyPr/>
              <a:lstStyle/>
              <a:p>
                <a:r>
                  <a:rPr lang="en-US">
                    <a:noFill/>
                  </a:rPr>
                  <a:t> </a:t>
                </a:r>
              </a:p>
            </p:txBody>
          </p:sp>
        </mc:Fallback>
      </mc:AlternateContent>
      <p:sp>
        <p:nvSpPr>
          <p:cNvPr id="5" name="TextBox 4"/>
          <p:cNvSpPr txBox="1"/>
          <p:nvPr/>
        </p:nvSpPr>
        <p:spPr>
          <a:xfrm>
            <a:off x="1790700" y="1818213"/>
            <a:ext cx="861060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hypothesis. </a:t>
            </a:r>
          </a:p>
        </p:txBody>
      </p:sp>
      <mc:AlternateContent xmlns:mc="http://schemas.openxmlformats.org/markup-compatibility/2006" xmlns:a14="http://schemas.microsoft.com/office/drawing/2010/main">
        <mc:Choice Requires="a14">
          <p:sp>
            <p:nvSpPr>
              <p:cNvPr id="8" name="TextBox 7"/>
              <p:cNvSpPr txBox="1"/>
              <p:nvPr/>
            </p:nvSpPr>
            <p:spPr>
              <a:xfrm>
                <a:off x="4536088" y="3274288"/>
                <a:ext cx="2695803" cy="138499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0</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400" b="0" i="1" u="none" strike="noStrike" kern="1200" cap="none" spc="0" normalizeH="0" baseline="0" noProof="0">
                        <a:ln>
                          <a:noFill/>
                        </a:ln>
                        <a:solidFill>
                          <a:srgbClr val="000000"/>
                        </a:solidFill>
                        <a:effectLst/>
                        <a:uLnTx/>
                        <a:uFillTx/>
                        <a:latin typeface="Cambria Math"/>
                        <a:ea typeface="+mn-ea"/>
                        <a:cs typeface="+mn-cs"/>
                      </a:rPr>
                      <m:t>µ</m:t>
                    </m:r>
                    <m:r>
                      <a:rPr kumimoji="0" lang="en-US" sz="4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4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00000"/>
                    </a:solidFill>
                    <a:effectLst/>
                    <a:uLnTx/>
                    <a:uFillTx/>
                    <a:latin typeface="Arial"/>
                    <a:ea typeface="+mn-ea"/>
                    <a:cs typeface="+mn-cs"/>
                  </a:rPr>
                  <a:t>H</a:t>
                </a:r>
                <a:r>
                  <a:rPr kumimoji="0" lang="en-US" sz="4000" b="0" i="0" u="none" strike="noStrike" kern="1200" cap="none" spc="0" normalizeH="0" baseline="-25000" noProof="0" dirty="0">
                    <a:ln>
                      <a:noFill/>
                    </a:ln>
                    <a:solidFill>
                      <a:srgbClr val="000000"/>
                    </a:solidFill>
                    <a:effectLst/>
                    <a:uLnTx/>
                    <a:uFillTx/>
                    <a:latin typeface="Arial"/>
                    <a:ea typeface="+mn-ea"/>
                    <a:cs typeface="+mn-cs"/>
                  </a:rPr>
                  <a:t>a</a:t>
                </a:r>
                <a:r>
                  <a:rPr kumimoji="0" lang="en-US" sz="4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4000" b="0" i="1" u="none" strike="noStrike" kern="1200" cap="none" spc="0" normalizeH="0" baseline="0" noProof="0">
                        <a:ln>
                          <a:noFill/>
                        </a:ln>
                        <a:solidFill>
                          <a:srgbClr val="000000"/>
                        </a:solidFill>
                        <a:effectLst/>
                        <a:uLnTx/>
                        <a:uFillTx/>
                        <a:latin typeface="Cambria Math"/>
                        <a:ea typeface="+mn-ea"/>
                        <a:cs typeface="+mn-cs"/>
                      </a:rPr>
                      <m:t>µ≠</m:t>
                    </m:r>
                    <m:r>
                      <a:rPr kumimoji="0" lang="en-US" sz="4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4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4536088" y="3274288"/>
                <a:ext cx="2695803" cy="1384995"/>
              </a:xfrm>
              <a:prstGeom prst="rect">
                <a:avLst/>
              </a:prstGeom>
              <a:blipFill>
                <a:blip r:embed="rId3"/>
                <a:stretch>
                  <a:fillRect l="-7981" t="-4545" r="-2817" b="-18182"/>
                </a:stretch>
              </a:blipFill>
            </p:spPr>
            <p:txBody>
              <a:bodyPr/>
              <a:lstStyle/>
              <a:p>
                <a:r>
                  <a:rPr lang="en-US">
                    <a:noFill/>
                  </a:rPr>
                  <a:t> </a:t>
                </a:r>
              </a:p>
            </p:txBody>
          </p:sp>
        </mc:Fallback>
      </mc:AlternateContent>
    </p:spTree>
    <p:extLst>
      <p:ext uri="{BB962C8B-B14F-4D97-AF65-F5344CB8AC3E}">
        <p14:creationId xmlns:p14="http://schemas.microsoft.com/office/powerpoint/2010/main" val="3158896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1" y="467775"/>
            <a:ext cx="9040861"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741714" y="1526025"/>
                <a:ext cx="882314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d</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ifferent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from</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To do this, we take a sample of size n = 7.</a:t>
                </a:r>
              </a:p>
            </p:txBody>
          </p:sp>
        </mc:Choice>
        <mc:Fallback xmlns="">
          <p:sp>
            <p:nvSpPr>
              <p:cNvPr id="4" name="TextBox 3"/>
              <p:cNvSpPr txBox="1">
                <a:spLocks noRot="1" noChangeAspect="1" noMove="1" noResize="1" noEditPoints="1" noAdjustHandles="1" noChangeArrowheads="1" noChangeShapeType="1" noTextEdit="1"/>
              </p:cNvSpPr>
              <p:nvPr/>
            </p:nvSpPr>
            <p:spPr>
              <a:xfrm>
                <a:off x="1741714" y="1526025"/>
                <a:ext cx="8823148" cy="646331"/>
              </a:xfrm>
              <a:prstGeom prst="rect">
                <a:avLst/>
              </a:prstGeom>
              <a:blipFill>
                <a:blip r:embed="rId2"/>
                <a:stretch>
                  <a:fillRect t="-3922" b="-15686"/>
                </a:stretch>
              </a:blipFill>
            </p:spPr>
            <p:txBody>
              <a:bodyPr/>
              <a:lstStyle/>
              <a:p>
                <a:r>
                  <a:rPr lang="en-US">
                    <a:noFill/>
                  </a:rPr>
                  <a:t> </a:t>
                </a:r>
              </a:p>
            </p:txBody>
          </p:sp>
        </mc:Fallback>
      </mc:AlternateContent>
      <p:sp>
        <p:nvSpPr>
          <p:cNvPr id="5" name="TextBox 4"/>
          <p:cNvSpPr txBox="1"/>
          <p:nvPr/>
        </p:nvSpPr>
        <p:spPr>
          <a:xfrm>
            <a:off x="1219201" y="2292296"/>
            <a:ext cx="80663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99245" y="2157432"/>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99245" y="2157432"/>
                <a:ext cx="1514582" cy="769441"/>
              </a:xfrm>
              <a:prstGeom prst="rect">
                <a:avLst/>
              </a:prstGeom>
              <a:blipFill>
                <a:blip r:embed="rId3"/>
                <a:stretch>
                  <a:fillRect l="-4167" b="-12903"/>
                </a:stretch>
              </a:blipFill>
            </p:spPr>
            <p:txBody>
              <a:bodyPr/>
              <a:lstStyle/>
              <a:p>
                <a:r>
                  <a:rPr lang="en-US">
                    <a:noFill/>
                  </a:rPr>
                  <a:t> </a:t>
                </a:r>
              </a:p>
            </p:txBody>
          </p:sp>
        </mc:Fallback>
      </mc:AlternateContent>
      <p:sp>
        <p:nvSpPr>
          <p:cNvPr id="10" name="TextBox 9"/>
          <p:cNvSpPr txBox="1"/>
          <p:nvPr/>
        </p:nvSpPr>
        <p:spPr>
          <a:xfrm>
            <a:off x="1741713" y="2985987"/>
            <a:ext cx="96882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pic>
        <p:nvPicPr>
          <p:cNvPr id="11" name="Picture 2" descr="http://www.statisticshowto.com/wp-content/uploads/2013/09/normal-distribution-probability.jpg"/>
          <p:cNvPicPr>
            <a:picLocks noChangeAspect="1" noChangeArrowheads="1"/>
          </p:cNvPicPr>
          <p:nvPr/>
        </p:nvPicPr>
        <p:blipFill rotWithShape="1">
          <a:blip r:embed="rId4">
            <a:extLst>
              <a:ext uri="{28A0092B-C50C-407E-A947-70E740481C1C}">
                <a14:useLocalDpi xmlns:a14="http://schemas.microsoft.com/office/drawing/2010/main" val="0"/>
              </a:ext>
            </a:extLst>
          </a:blip>
          <a:srcRect l="-1" r="1584"/>
          <a:stretch/>
        </p:blipFill>
        <p:spPr bwMode="auto">
          <a:xfrm>
            <a:off x="2024743" y="3723163"/>
            <a:ext cx="4191000" cy="131081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4005943" y="4942362"/>
            <a:ext cx="48928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13" name="TextBox 12"/>
              <p:cNvSpPr txBox="1"/>
              <p:nvPr/>
            </p:nvSpPr>
            <p:spPr>
              <a:xfrm>
                <a:off x="1981200" y="4566982"/>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981200" y="4566982"/>
                <a:ext cx="379206"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4595652" y="5551448"/>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975</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595652" y="5551448"/>
                <a:ext cx="1654364" cy="381515"/>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5715001" y="3712276"/>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2" name="TextBox 21"/>
              <p:cNvSpPr txBox="1">
                <a:spLocks noRot="1" noChangeAspect="1" noMove="1" noResize="1" noEditPoints="1" noAdjustHandles="1" noChangeArrowheads="1" noChangeShapeType="1" noTextEdit="1"/>
              </p:cNvSpPr>
              <p:nvPr/>
            </p:nvSpPr>
            <p:spPr>
              <a:xfrm>
                <a:off x="5715001" y="3712276"/>
                <a:ext cx="3112327" cy="369332"/>
              </a:xfrm>
              <a:prstGeom prst="rect">
                <a:avLst/>
              </a:prstGeom>
              <a:blipFill>
                <a:blip r:embed="rId7"/>
                <a:stretch>
                  <a:fillRect t="-6667" r="-407" b="-26667"/>
                </a:stretch>
              </a:blipFill>
            </p:spPr>
            <p:txBody>
              <a:bodyPr/>
              <a:lstStyle/>
              <a:p>
                <a:r>
                  <a:rPr lang="en-US">
                    <a:noFill/>
                  </a:rPr>
                  <a:t> </a:t>
                </a:r>
              </a:p>
            </p:txBody>
          </p:sp>
        </mc:Fallback>
      </mc:AlternateContent>
      <p:cxnSp>
        <p:nvCxnSpPr>
          <p:cNvPr id="24" name="Straight Arrow Connector 23"/>
          <p:cNvCxnSpPr/>
          <p:nvPr/>
        </p:nvCxnSpPr>
        <p:spPr>
          <a:xfrm flipH="1">
            <a:off x="5715000" y="4688997"/>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p:cNvSpPr txBox="1"/>
              <p:nvPr/>
            </p:nvSpPr>
            <p:spPr>
              <a:xfrm>
                <a:off x="5721505" y="4384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5721505" y="4384435"/>
                <a:ext cx="809837" cy="369332"/>
              </a:xfrm>
              <a:prstGeom prst="rect">
                <a:avLst/>
              </a:prstGeom>
              <a:blipFill>
                <a:blip r:embed="rId8"/>
                <a:stretch>
                  <a:fillRect/>
                </a:stretch>
              </a:blipFill>
            </p:spPr>
            <p:txBody>
              <a:bodyPr/>
              <a:lstStyle/>
              <a:p>
                <a:r>
                  <a:rPr lang="en-US">
                    <a:noFill/>
                  </a:rPr>
                  <a:t> </a:t>
                </a:r>
              </a:p>
            </p:txBody>
          </p:sp>
        </mc:Fallback>
      </mc:AlternateContent>
      <p:sp>
        <p:nvSpPr>
          <p:cNvPr id="27" name="TextBox 26"/>
          <p:cNvSpPr txBox="1"/>
          <p:nvPr/>
        </p:nvSpPr>
        <p:spPr>
          <a:xfrm>
            <a:off x="6553200" y="4180363"/>
            <a:ext cx="1752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9" name="Straight Connector 28"/>
          <p:cNvCxnSpPr/>
          <p:nvPr/>
        </p:nvCxnSpPr>
        <p:spPr>
          <a:xfrm>
            <a:off x="1981201" y="5425080"/>
            <a:ext cx="423454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5614579" y="532353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Rectangle 31"/>
          <p:cNvSpPr/>
          <p:nvPr/>
        </p:nvSpPr>
        <p:spPr>
          <a:xfrm>
            <a:off x="1676400" y="5258830"/>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21" name="Straight Arrow Connector 20"/>
          <p:cNvCxnSpPr/>
          <p:nvPr/>
        </p:nvCxnSpPr>
        <p:spPr>
          <a:xfrm>
            <a:off x="2429986" y="4665954"/>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p:cNvSpPr txBox="1"/>
              <p:nvPr/>
            </p:nvSpPr>
            <p:spPr>
              <a:xfrm>
                <a:off x="2007706" y="4336627"/>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2007706" y="4336627"/>
                <a:ext cx="809837" cy="369332"/>
              </a:xfrm>
              <a:prstGeom prst="rect">
                <a:avLst/>
              </a:prstGeom>
              <a:blipFill>
                <a:blip r:embed="rId9"/>
                <a:stretch>
                  <a:fillRect/>
                </a:stretch>
              </a:blipFill>
            </p:spPr>
            <p:txBody>
              <a:bodyPr/>
              <a:lstStyle/>
              <a:p>
                <a:r>
                  <a:rPr lang="en-US">
                    <a:noFill/>
                  </a:rPr>
                  <a:t> </a:t>
                </a:r>
              </a:p>
            </p:txBody>
          </p:sp>
        </mc:Fallback>
      </mc:AlternateContent>
      <p:cxnSp>
        <p:nvCxnSpPr>
          <p:cNvPr id="28" name="Straight Connector 27"/>
          <p:cNvCxnSpPr/>
          <p:nvPr/>
        </p:nvCxnSpPr>
        <p:spPr>
          <a:xfrm>
            <a:off x="5614579" y="47763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2678081" y="4796649"/>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TextBox 32"/>
              <p:cNvSpPr txBox="1"/>
              <p:nvPr/>
            </p:nvSpPr>
            <p:spPr>
              <a:xfrm>
                <a:off x="1664519" y="5532333"/>
                <a:ext cx="1832296"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r>
                            <a:rPr kumimoji="0" lang="en-US" sz="1800" b="0" i="1" u="none" strike="noStrike" kern="1200" cap="none" spc="0" normalizeH="0" baseline="0" noProof="0">
                              <a:ln>
                                <a:noFill/>
                              </a:ln>
                              <a:solidFill>
                                <a:srgbClr val="000000"/>
                              </a:solidFill>
                              <a:effectLst/>
                              <a:uLnTx/>
                              <a:uFillTx/>
                              <a:latin typeface="Cambria Math"/>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3" name="TextBox 32"/>
              <p:cNvSpPr txBox="1">
                <a:spLocks noRot="1" noChangeAspect="1" noMove="1" noResize="1" noEditPoints="1" noAdjustHandles="1" noChangeArrowheads="1" noChangeShapeType="1" noTextEdit="1"/>
              </p:cNvSpPr>
              <p:nvPr/>
            </p:nvSpPr>
            <p:spPr>
              <a:xfrm>
                <a:off x="1664519" y="5532333"/>
                <a:ext cx="1832296" cy="381515"/>
              </a:xfrm>
              <a:prstGeom prst="rect">
                <a:avLst/>
              </a:prstGeom>
              <a:blipFill>
                <a:blip r:embed="rId10"/>
                <a:stretch>
                  <a:fillRect/>
                </a:stretch>
              </a:blipFill>
            </p:spPr>
            <p:txBody>
              <a:bodyPr/>
              <a:lstStyle/>
              <a:p>
                <a:r>
                  <a:rPr lang="en-US">
                    <a:noFill/>
                  </a:rPr>
                  <a:t> </a:t>
                </a:r>
              </a:p>
            </p:txBody>
          </p:sp>
        </mc:Fallback>
      </mc:AlternateContent>
      <p:cxnSp>
        <p:nvCxnSpPr>
          <p:cNvPr id="34" name="Straight Connector 33"/>
          <p:cNvCxnSpPr/>
          <p:nvPr/>
        </p:nvCxnSpPr>
        <p:spPr>
          <a:xfrm>
            <a:off x="2683446" y="5304424"/>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6" name="Picture 15"/>
          <p:cNvPicPr>
            <a:picLocks noChangeAspect="1"/>
          </p:cNvPicPr>
          <p:nvPr/>
        </p:nvPicPr>
        <p:blipFill>
          <a:blip r:embed="rId11"/>
          <a:stretch>
            <a:fillRect/>
          </a:stretch>
        </p:blipFill>
        <p:spPr>
          <a:xfrm>
            <a:off x="9458693" y="5269871"/>
            <a:ext cx="995686" cy="643976"/>
          </a:xfrm>
          <a:prstGeom prst="rect">
            <a:avLst/>
          </a:prstGeom>
        </p:spPr>
      </p:pic>
      <p:pic>
        <p:nvPicPr>
          <p:cNvPr id="17" name="Picture 16"/>
          <p:cNvPicPr>
            <a:picLocks noChangeAspect="1"/>
          </p:cNvPicPr>
          <p:nvPr/>
        </p:nvPicPr>
        <p:blipFill>
          <a:blip r:embed="rId12"/>
          <a:stretch>
            <a:fillRect/>
          </a:stretch>
        </p:blipFill>
        <p:spPr>
          <a:xfrm>
            <a:off x="6652347" y="5017975"/>
            <a:ext cx="2655505" cy="1066944"/>
          </a:xfrm>
          <a:prstGeom prst="rect">
            <a:avLst/>
          </a:prstGeom>
        </p:spPr>
      </p:pic>
      <p:pic>
        <p:nvPicPr>
          <p:cNvPr id="3" name="Picture 2">
            <a:extLst>
              <a:ext uri="{FF2B5EF4-FFF2-40B4-BE49-F238E27FC236}">
                <a16:creationId xmlns:a16="http://schemas.microsoft.com/office/drawing/2014/main" id="{860DA609-7D8E-452D-92AD-4500C44634F7}"/>
              </a:ext>
            </a:extLst>
          </p:cNvPr>
          <p:cNvPicPr>
            <a:picLocks noChangeAspect="1"/>
          </p:cNvPicPr>
          <p:nvPr/>
        </p:nvPicPr>
        <p:blipFill>
          <a:blip r:embed="rId13"/>
          <a:stretch>
            <a:fillRect/>
          </a:stretch>
        </p:blipFill>
        <p:spPr>
          <a:xfrm>
            <a:off x="6652346" y="6191250"/>
            <a:ext cx="1524000" cy="361950"/>
          </a:xfrm>
          <a:prstGeom prst="rect">
            <a:avLst/>
          </a:prstGeom>
        </p:spPr>
      </p:pic>
    </p:spTree>
    <p:extLst>
      <p:ext uri="{BB962C8B-B14F-4D97-AF65-F5344CB8AC3E}">
        <p14:creationId xmlns:p14="http://schemas.microsoft.com/office/powerpoint/2010/main" val="1410088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nodeType="with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par>
                                <p:cTn id="59" presetID="10" presetClass="entr" presetSubtype="0" fill="hold"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par>
                                <p:cTn id="65" presetID="10" presetClass="entr" presetSubtype="0" fill="hold" nodeType="with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500"/>
                                        <p:tgtEl>
                                          <p:spTgt spid="3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3"/>
                                        </p:tgtEl>
                                        <p:attrNameLst>
                                          <p:attrName>style.visibility</p:attrName>
                                        </p:attrNameLst>
                                      </p:cBhvr>
                                      <p:to>
                                        <p:strVal val="visible"/>
                                      </p:to>
                                    </p:set>
                                    <p:animEffect transition="in" filter="fade">
                                      <p:cBhvr>
                                        <p:cTn id="70" dur="500"/>
                                        <p:tgtEl>
                                          <p:spTgt spid="33"/>
                                        </p:tgtEl>
                                      </p:cBhvr>
                                    </p:animEffect>
                                  </p:childTnLst>
                                </p:cTn>
                              </p:par>
                              <p:par>
                                <p:cTn id="71" presetID="10" presetClass="entr" presetSubtype="0"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500"/>
                                        <p:tgtEl>
                                          <p:spTgt spid="34"/>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20" grpId="0"/>
      <p:bldP spid="22" grpId="0"/>
      <p:bldP spid="26" grpId="0"/>
      <p:bldP spid="27" grpId="0"/>
      <p:bldP spid="32" grpId="0"/>
      <p:bldP spid="23" grpId="0"/>
      <p:bldP spid="3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4062" y="477608"/>
            <a:ext cx="9307286" cy="715962"/>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376765" y="1447800"/>
                <a:ext cx="9291233"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7.08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376765" y="1447800"/>
                <a:ext cx="9291233" cy="646331"/>
              </a:xfrm>
              <a:prstGeom prst="rect">
                <a:avLst/>
              </a:prstGeom>
              <a:blipFill>
                <a:blip r:embed="rId2"/>
                <a:stretch>
                  <a:fillRect t="-5769" r="-682" b="-11538"/>
                </a:stretch>
              </a:blipFill>
            </p:spPr>
            <p:txBody>
              <a:bodyPr/>
              <a:lstStyle/>
              <a:p>
                <a:r>
                  <a:rPr lang="en-US">
                    <a:noFill/>
                  </a:rPr>
                  <a:t> </a:t>
                </a:r>
              </a:p>
            </p:txBody>
          </p:sp>
        </mc:Fallback>
      </mc:AlternateContent>
      <p:sp>
        <p:nvSpPr>
          <p:cNvPr id="5" name="TextBox 4"/>
          <p:cNvSpPr txBox="1"/>
          <p:nvPr/>
        </p:nvSpPr>
        <p:spPr>
          <a:xfrm>
            <a:off x="990601" y="2039988"/>
            <a:ext cx="82949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82651" y="203307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82651" y="2033070"/>
                <a:ext cx="1514582" cy="769441"/>
              </a:xfrm>
              <a:prstGeom prst="rect">
                <a:avLst/>
              </a:prstGeom>
              <a:blipFill>
                <a:blip r:embed="rId3"/>
                <a:stretch>
                  <a:fillRect l="-3306" b="-13115"/>
                </a:stretch>
              </a:blipFill>
            </p:spPr>
            <p:txBody>
              <a:bodyPr/>
              <a:lstStyle/>
              <a:p>
                <a:r>
                  <a:rPr lang="en-US">
                    <a:noFill/>
                  </a:rPr>
                  <a:t> </a:t>
                </a:r>
              </a:p>
            </p:txBody>
          </p:sp>
        </mc:Fallback>
      </mc:AlternateContent>
      <p:sp>
        <p:nvSpPr>
          <p:cNvPr id="10" name="TextBox 9"/>
          <p:cNvSpPr txBox="1"/>
          <p:nvPr/>
        </p:nvSpPr>
        <p:spPr>
          <a:xfrm>
            <a:off x="1741714" y="265742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719943" y="531995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4114169" y="5709639"/>
                <a:ext cx="2302232" cy="93596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86</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08</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800" b="0" i="0" u="none" strike="noStrike" kern="1200" cap="none" spc="0" normalizeH="0" baseline="0" noProof="0">
                          <a:ln>
                            <a:noFill/>
                          </a:ln>
                          <a:solidFill>
                            <a:srgbClr val="000000"/>
                          </a:solidFill>
                          <a:effectLst/>
                          <a:uLnTx/>
                          <a:uFillTx/>
                          <a:latin typeface="Cambria Math"/>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31</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4114169" y="5709639"/>
                <a:ext cx="2302232" cy="935962"/>
              </a:xfrm>
              <a:prstGeom prst="rect">
                <a:avLst/>
              </a:prstGeom>
              <a:blipFill>
                <a:blip r:embed="rId4"/>
                <a:stretch>
                  <a:fillRect/>
                </a:stretch>
              </a:blipFill>
            </p:spPr>
            <p:txBody>
              <a:bodyPr/>
              <a:lstStyle/>
              <a:p>
                <a:r>
                  <a:rPr lang="en-US">
                    <a:noFill/>
                  </a:rPr>
                  <a:t> </a:t>
                </a:r>
              </a:p>
            </p:txBody>
          </p:sp>
        </mc:Fallback>
      </mc:AlternateContent>
      <p:cxnSp>
        <p:nvCxnSpPr>
          <p:cNvPr id="16" name="Straight Connector 15"/>
          <p:cNvCxnSpPr/>
          <p:nvPr/>
        </p:nvCxnSpPr>
        <p:spPr>
          <a:xfrm>
            <a:off x="6663690" y="4714819"/>
            <a:ext cx="0" cy="22860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6416402" y="4949794"/>
                <a:ext cx="569387" cy="307777"/>
              </a:xfrm>
              <a:prstGeom prst="rect">
                <a:avLst/>
              </a:prstGeom>
              <a:ln>
                <a:noFill/>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3</m:t>
                      </m:r>
                      <m:r>
                        <a:rPr kumimoji="0" lang="en-US" sz="14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31</m:t>
                      </m:r>
                    </m:oMath>
                  </m:oMathPara>
                </a14:m>
                <a:endParaRPr kumimoji="0" lang="en-US" sz="1400" b="0" i="0" u="none" strike="noStrike" kern="1200" cap="none" spc="0" normalizeH="0" baseline="0" noProof="0" dirty="0">
                  <a:ln>
                    <a:noFill/>
                  </a:ln>
                  <a:solidFill>
                    <a:srgbClr val="FF0000"/>
                  </a:solidFill>
                  <a:effectLst/>
                  <a:uLnTx/>
                  <a:uFillTx/>
                  <a:latin typeface="Arial"/>
                  <a:ea typeface="+mn-ea"/>
                  <a:cs typeface="+mn-cs"/>
                </a:endParaRPr>
              </a:p>
            </p:txBody>
          </p:sp>
        </mc:Choice>
        <mc:Fallback xmlns="">
          <p:sp>
            <p:nvSpPr>
              <p:cNvPr id="17" name="Rectangle 16"/>
              <p:cNvSpPr>
                <a:spLocks noRot="1" noChangeAspect="1" noMove="1" noResize="1" noEditPoints="1" noAdjustHandles="1" noChangeArrowheads="1" noChangeShapeType="1" noTextEdit="1"/>
              </p:cNvSpPr>
              <p:nvPr/>
            </p:nvSpPr>
            <p:spPr>
              <a:xfrm>
                <a:off x="6416402" y="4949794"/>
                <a:ext cx="569387" cy="307777"/>
              </a:xfrm>
              <a:prstGeom prst="rect">
                <a:avLst/>
              </a:prstGeom>
              <a:blipFill>
                <a:blip r:embed="rId5"/>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3101798" y="5759282"/>
                <a:ext cx="1174937" cy="85715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𝑡</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8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8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3101798" y="5759282"/>
                <a:ext cx="1174937" cy="857158"/>
              </a:xfrm>
              <a:prstGeom prst="rect">
                <a:avLst/>
              </a:prstGeom>
              <a:blipFill>
                <a:blip r:embed="rId6"/>
                <a:stretch>
                  <a:fillRect/>
                </a:stretch>
              </a:blipFill>
            </p:spPr>
            <p:txBody>
              <a:bodyPr/>
              <a:lstStyle/>
              <a:p>
                <a:r>
                  <a:rPr lang="en-US">
                    <a:noFill/>
                  </a:rPr>
                  <a:t> </a:t>
                </a:r>
              </a:p>
            </p:txBody>
          </p:sp>
        </mc:Fallback>
      </mc:AlternateContent>
      <p:pic>
        <p:nvPicPr>
          <p:cNvPr id="14" name="Picture 2" descr="http://www.statisticshowto.com/wp-content/uploads/2013/09/normal-distribution-probability.jpg"/>
          <p:cNvPicPr>
            <a:picLocks noChangeAspect="1" noChangeArrowheads="1"/>
          </p:cNvPicPr>
          <p:nvPr/>
        </p:nvPicPr>
        <p:blipFill rotWithShape="1">
          <a:blip r:embed="rId7">
            <a:extLst>
              <a:ext uri="{28A0092B-C50C-407E-A947-70E740481C1C}">
                <a14:useLocalDpi xmlns:a14="http://schemas.microsoft.com/office/drawing/2010/main" val="0"/>
              </a:ext>
            </a:extLst>
          </a:blip>
          <a:srcRect l="-1" r="1584"/>
          <a:stretch/>
        </p:blipFill>
        <p:spPr bwMode="auto">
          <a:xfrm>
            <a:off x="2341424" y="3129971"/>
            <a:ext cx="4482135" cy="13108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4442639" y="4349170"/>
            <a:ext cx="5290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21</a:t>
            </a:r>
          </a:p>
        </p:txBody>
      </p:sp>
      <mc:AlternateContent xmlns:mc="http://schemas.openxmlformats.org/markup-compatibility/2006" xmlns:a14="http://schemas.microsoft.com/office/drawing/2010/main">
        <mc:Choice Requires="a14">
          <p:sp>
            <p:nvSpPr>
              <p:cNvPr id="20" name="TextBox 19"/>
              <p:cNvSpPr txBox="1"/>
              <p:nvPr/>
            </p:nvSpPr>
            <p:spPr>
              <a:xfrm>
                <a:off x="2297881" y="3973790"/>
                <a:ext cx="37920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2297881" y="3973790"/>
                <a:ext cx="379206"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4844956" y="4932066"/>
                <a:ext cx="1654364" cy="38151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97</m:t>
                          </m:r>
                          <m:r>
                            <a:rPr kumimoji="0" lang="en-US" sz="1800" b="0" i="1" u="none" strike="noStrike" kern="1200" cap="none" spc="0" normalizeH="0" baseline="0" noProof="0">
                              <a:ln>
                                <a:noFill/>
                              </a:ln>
                              <a:solidFill>
                                <a:srgbClr val="000000"/>
                              </a:solidFill>
                              <a:effectLst/>
                              <a:uLnTx/>
                              <a:uFillTx/>
                              <a:latin typeface="Cambria Math"/>
                              <a:ea typeface="+mn-ea"/>
                              <a:cs typeface="+mn-cs"/>
                            </a:rPr>
                            <m:t>5</m:t>
                          </m:r>
                          <m:r>
                            <a:rPr kumimoji="0" lang="en-US" sz="1800" b="0" i="1" u="none" strike="noStrike" kern="1200" cap="none" spc="0" normalizeH="0" baseline="0" noProof="0">
                              <a:ln>
                                <a:noFill/>
                              </a:ln>
                              <a:solidFill>
                                <a:srgbClr val="000000"/>
                              </a:solidFill>
                              <a:effectLst/>
                              <a:uLnTx/>
                              <a:uFillTx/>
                              <a:latin typeface="Cambria Math"/>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447</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4844956" y="4932066"/>
                <a:ext cx="1654364" cy="381515"/>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6031682" y="3119084"/>
                <a:ext cx="31123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Cambria Math"/>
                        <a:cs typeface="+mn-cs"/>
                      </a:rPr>
                      <m:t>𝛼</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0.05 = significance level.</a:t>
                </a:r>
              </a:p>
            </p:txBody>
          </p:sp>
        </mc:Choice>
        <mc:Fallback xmlns="">
          <p:sp>
            <p:nvSpPr>
              <p:cNvPr id="23" name="TextBox 22"/>
              <p:cNvSpPr txBox="1">
                <a:spLocks noRot="1" noChangeAspect="1" noMove="1" noResize="1" noEditPoints="1" noAdjustHandles="1" noChangeArrowheads="1" noChangeShapeType="1" noTextEdit="1"/>
              </p:cNvSpPr>
              <p:nvPr/>
            </p:nvSpPr>
            <p:spPr>
              <a:xfrm>
                <a:off x="6031682" y="3119084"/>
                <a:ext cx="3112327" cy="369332"/>
              </a:xfrm>
              <a:prstGeom prst="rect">
                <a:avLst/>
              </a:prstGeom>
              <a:blipFill>
                <a:blip r:embed="rId10"/>
                <a:stretch>
                  <a:fillRect t="-6667" r="-813" b="-26667"/>
                </a:stretch>
              </a:blipFill>
            </p:spPr>
            <p:txBody>
              <a:bodyPr/>
              <a:lstStyle/>
              <a:p>
                <a:r>
                  <a:rPr lang="en-US">
                    <a:noFill/>
                  </a:rPr>
                  <a:t> </a:t>
                </a:r>
              </a:p>
            </p:txBody>
          </p:sp>
        </mc:Fallback>
      </mc:AlternateContent>
      <p:cxnSp>
        <p:nvCxnSpPr>
          <p:cNvPr id="24" name="Straight Arrow Connector 23"/>
          <p:cNvCxnSpPr/>
          <p:nvPr/>
        </p:nvCxnSpPr>
        <p:spPr>
          <a:xfrm flipH="1">
            <a:off x="6361184" y="4096006"/>
            <a:ext cx="285888" cy="22860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p:cNvSpPr txBox="1"/>
              <p:nvPr/>
            </p:nvSpPr>
            <p:spPr>
              <a:xfrm>
                <a:off x="6361185" y="3735741"/>
                <a:ext cx="74571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0</a:t>
                </a:r>
                <a14:m>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oMath>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61185" y="3735741"/>
                <a:ext cx="745717" cy="369332"/>
              </a:xfrm>
              <a:prstGeom prst="rect">
                <a:avLst/>
              </a:prstGeom>
              <a:blipFill>
                <a:blip r:embed="rId11"/>
                <a:stretch>
                  <a:fillRect l="-8475" t="-10000" b="-26667"/>
                </a:stretch>
              </a:blipFill>
            </p:spPr>
            <p:txBody>
              <a:bodyPr/>
              <a:lstStyle/>
              <a:p>
                <a:r>
                  <a:rPr lang="en-US">
                    <a:noFill/>
                  </a:rPr>
                  <a:t> </a:t>
                </a:r>
              </a:p>
            </p:txBody>
          </p:sp>
        </mc:Fallback>
      </mc:AlternateContent>
      <p:sp>
        <p:nvSpPr>
          <p:cNvPr id="26" name="TextBox 25"/>
          <p:cNvSpPr txBox="1"/>
          <p:nvPr/>
        </p:nvSpPr>
        <p:spPr>
          <a:xfrm>
            <a:off x="7153985" y="3578321"/>
            <a:ext cx="174585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df = 7 – 1 = 6</a:t>
            </a:r>
          </a:p>
        </p:txBody>
      </p:sp>
      <p:cxnSp>
        <p:nvCxnSpPr>
          <p:cNvPr id="27" name="Straight Connector 26"/>
          <p:cNvCxnSpPr/>
          <p:nvPr/>
        </p:nvCxnSpPr>
        <p:spPr>
          <a:xfrm>
            <a:off x="2256560" y="4823369"/>
            <a:ext cx="4501064" cy="1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6211295" y="4728983"/>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93081" y="4665638"/>
            <a:ext cx="24878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Arial"/>
                <a:ea typeface="+mn-ea"/>
                <a:cs typeface="+mn-cs"/>
              </a:rPr>
              <a:t>t</a:t>
            </a:r>
          </a:p>
        </p:txBody>
      </p:sp>
      <p:cxnSp>
        <p:nvCxnSpPr>
          <p:cNvPr id="30" name="Straight Arrow Connector 29"/>
          <p:cNvCxnSpPr/>
          <p:nvPr/>
        </p:nvCxnSpPr>
        <p:spPr>
          <a:xfrm>
            <a:off x="2746667" y="4072762"/>
            <a:ext cx="114905" cy="2779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p:cNvSpPr txBox="1"/>
              <p:nvPr/>
            </p:nvSpPr>
            <p:spPr>
              <a:xfrm>
                <a:off x="2324387" y="3743435"/>
                <a:ext cx="80983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oMath>
                  </m:oMathPara>
                </a14:m>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2324387" y="3743435"/>
                <a:ext cx="809837" cy="369332"/>
              </a:xfrm>
              <a:prstGeom prst="rect">
                <a:avLst/>
              </a:prstGeom>
              <a:blipFill>
                <a:blip r:embed="rId12"/>
                <a:stretch>
                  <a:fillRect/>
                </a:stretch>
              </a:blipFill>
            </p:spPr>
            <p:txBody>
              <a:bodyPr/>
              <a:lstStyle/>
              <a:p>
                <a:r>
                  <a:rPr lang="en-US">
                    <a:noFill/>
                  </a:rPr>
                  <a:t> </a:t>
                </a:r>
              </a:p>
            </p:txBody>
          </p:sp>
        </mc:Fallback>
      </mc:AlternateContent>
      <p:cxnSp>
        <p:nvCxnSpPr>
          <p:cNvPr id="32" name="Straight Connector 31"/>
          <p:cNvCxnSpPr/>
          <p:nvPr/>
        </p:nvCxnSpPr>
        <p:spPr>
          <a:xfrm>
            <a:off x="6211295" y="4183165"/>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994762" y="4203457"/>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p:cNvSpPr txBox="1"/>
              <p:nvPr/>
            </p:nvSpPr>
            <p:spPr>
              <a:xfrm>
                <a:off x="2254692" y="4848535"/>
                <a:ext cx="1691965" cy="3815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sSubPr>
                        <m:e>
                          <m:r>
                            <a:rPr kumimoji="0" lang="en-US" sz="1800" b="0" i="1" u="none" strike="noStrike" kern="1200" cap="none" spc="0" normalizeH="0" baseline="0" noProof="0">
                              <a:ln>
                                <a:noFill/>
                              </a:ln>
                              <a:solidFill>
                                <a:srgbClr val="000000"/>
                              </a:solidFill>
                              <a:effectLst/>
                              <a:uLnTx/>
                              <a:uFillTx/>
                              <a:latin typeface="Cambria Math"/>
                              <a:ea typeface="+mn-ea"/>
                              <a:cs typeface="+mn-cs"/>
                            </a:rPr>
                            <m:t>𝑡</m:t>
                          </m:r>
                        </m:e>
                        <m:sub>
                          <m:r>
                            <a:rPr kumimoji="0" lang="en-US" sz="1800" b="0" i="1" u="none" strike="noStrike" kern="1200" cap="none" spc="0" normalizeH="0" baseline="0" noProof="0">
                              <a:ln>
                                <a:noFill/>
                              </a:ln>
                              <a:solidFill>
                                <a:srgbClr val="000000"/>
                              </a:solidFill>
                              <a:effectLst/>
                              <a:uLnTx/>
                              <a:uFillTx/>
                              <a:latin typeface="Cambria Math"/>
                              <a:ea typeface="+mn-ea"/>
                              <a:cs typeface="+mn-cs"/>
                            </a:rPr>
                            <m:t>.</m:t>
                          </m:r>
                          <m:r>
                            <a:rPr kumimoji="0" lang="en-US" sz="1800" b="0" i="1" u="none" strike="noStrike" kern="1200" cap="none" spc="0" normalizeH="0" baseline="0" noProof="0">
                              <a:ln>
                                <a:noFill/>
                              </a:ln>
                              <a:solidFill>
                                <a:srgbClr val="000000"/>
                              </a:solidFill>
                              <a:effectLst/>
                              <a:uLnTx/>
                              <a:uFillTx/>
                              <a:latin typeface="Cambria Math"/>
                              <a:ea typeface="+mn-ea"/>
                              <a:cs typeface="+mn-cs"/>
                            </a:rPr>
                            <m:t>025</m:t>
                          </m:r>
                          <m:r>
                            <a:rPr kumimoji="0" lang="en-US" sz="1800" b="0" i="1" u="none" strike="noStrike" kern="1200" cap="none" spc="0" normalizeH="0" baseline="0" noProof="0">
                              <a:ln>
                                <a:noFill/>
                              </a:ln>
                              <a:solidFill>
                                <a:srgbClr val="000000"/>
                              </a:solidFill>
                              <a:effectLst/>
                              <a:uLnTx/>
                              <a:uFillTx/>
                              <a:latin typeface="Cambria Math"/>
                              <a:ea typeface="+mn-ea"/>
                              <a:cs typeface="+mn-cs"/>
                            </a:rPr>
                            <m:t>, </m:t>
                          </m:r>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6</m:t>
                          </m:r>
                        </m:sub>
                      </m:sSub>
                      <m: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6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447</m:t>
                      </m:r>
                    </m:oMath>
                  </m:oMathPara>
                </a14:m>
                <a:endParaRPr kumimoji="0" lang="en-US" sz="16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4" name="TextBox 33"/>
              <p:cNvSpPr txBox="1">
                <a:spLocks noRot="1" noChangeAspect="1" noMove="1" noResize="1" noEditPoints="1" noAdjustHandles="1" noChangeArrowheads="1" noChangeShapeType="1" noTextEdit="1"/>
              </p:cNvSpPr>
              <p:nvPr/>
            </p:nvSpPr>
            <p:spPr>
              <a:xfrm>
                <a:off x="2254692" y="4848535"/>
                <a:ext cx="1691965" cy="381515"/>
              </a:xfrm>
              <a:prstGeom prst="rect">
                <a:avLst/>
              </a:prstGeom>
              <a:blipFill>
                <a:blip r:embed="rId13"/>
                <a:stretch>
                  <a:fillRect/>
                </a:stretch>
              </a:blipFill>
            </p:spPr>
            <p:txBody>
              <a:bodyPr/>
              <a:lstStyle/>
              <a:p>
                <a:r>
                  <a:rPr lang="en-US">
                    <a:noFill/>
                  </a:rPr>
                  <a:t> </a:t>
                </a:r>
              </a:p>
            </p:txBody>
          </p:sp>
        </mc:Fallback>
      </mc:AlternateContent>
      <p:cxnSp>
        <p:nvCxnSpPr>
          <p:cNvPr id="35" name="Straight Connector 34"/>
          <p:cNvCxnSpPr/>
          <p:nvPr/>
        </p:nvCxnSpPr>
        <p:spPr>
          <a:xfrm>
            <a:off x="3000127" y="4711232"/>
            <a:ext cx="0" cy="203082"/>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10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7" grpId="0"/>
      <p:bldP spid="1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8A3BB90-DFDC-0E42-B038-B5DE0D396382}"/>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87978" y="381634"/>
            <a:ext cx="899159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914400" y="974521"/>
                <a:ext cx="10212041"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914400" y="974521"/>
                <a:ext cx="10212041"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762001" y="1596497"/>
            <a:ext cx="8523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028508" y="1524000"/>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028508" y="1524000"/>
                <a:ext cx="1514582" cy="769441"/>
              </a:xfrm>
              <a:prstGeom prst="rect">
                <a:avLst/>
              </a:prstGeom>
              <a:blipFill>
                <a:blip r:embed="rId4"/>
                <a:stretch>
                  <a:fillRect l="-3306" b="-13115"/>
                </a:stretch>
              </a:blipFill>
            </p:spPr>
            <p:txBody>
              <a:bodyPr/>
              <a:lstStyle/>
              <a:p>
                <a:r>
                  <a:rPr lang="en-US">
                    <a:noFill/>
                  </a:rPr>
                  <a:t> </a:t>
                </a:r>
              </a:p>
            </p:txBody>
          </p:sp>
        </mc:Fallback>
      </mc:AlternateContent>
      <p:sp>
        <p:nvSpPr>
          <p:cNvPr id="10" name="TextBox 9"/>
          <p:cNvSpPr txBox="1"/>
          <p:nvPr/>
        </p:nvSpPr>
        <p:spPr>
          <a:xfrm>
            <a:off x="1719943" y="220277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76401" y="4333200"/>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757556" y="4352071"/>
                <a:ext cx="2434443" cy="7298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29</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charset="0"/>
                                  <a:ea typeface="+mn-ea"/>
                                  <a:cs typeface="+mn-cs"/>
                                </a:rPr>
                                <m:t>7</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charset="0"/>
                                  <a:ea typeface="+mn-ea"/>
                                  <a:cs typeface="+mn-cs"/>
                                </a:rPr>
                                <m:t>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757556" y="4352071"/>
                <a:ext cx="2434443" cy="7298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49102" y="4372035"/>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49102" y="4372035"/>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606877" y="5152310"/>
            <a:ext cx="11353800"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a:t>
            </a:r>
            <a:r>
              <a:rPr kumimoji="0" lang="en-US" sz="2400" b="0" i="1" u="none" strike="noStrike" kern="1200" cap="none" spc="0" normalizeH="0" baseline="0" noProof="0" dirty="0">
                <a:ln>
                  <a:noFill/>
                </a:ln>
                <a:solidFill>
                  <a:srgbClr val="000000"/>
                </a:solidFill>
                <a:effectLst/>
                <a:uLnTx/>
                <a:uFillTx/>
                <a:latin typeface="Arial"/>
                <a:ea typeface="+mn-ea"/>
                <a:cs typeface="+mn-cs"/>
              </a:rPr>
              <a:t>The probability of observing by random chance something </a:t>
            </a:r>
            <a:r>
              <a:rPr kumimoji="0" lang="en-US" sz="2400" b="0" i="1" u="sng" strike="noStrike" kern="1200" cap="none" spc="0" normalizeH="0" baseline="0" noProof="0" dirty="0">
                <a:ln>
                  <a:noFill/>
                </a:ln>
                <a:solidFill>
                  <a:srgbClr val="000000"/>
                </a:solidFill>
                <a:effectLst/>
                <a:uLnTx/>
                <a:uFillTx/>
                <a:latin typeface="Arial"/>
                <a:ea typeface="+mn-ea"/>
                <a:cs typeface="+mn-cs"/>
              </a:rPr>
              <a:t>as extreme or more extreme </a:t>
            </a:r>
            <a:r>
              <a:rPr kumimoji="0" lang="en-US" sz="2400" b="0" i="1" u="none" strike="noStrike" kern="1200" cap="none" spc="0" normalizeH="0" baseline="0" noProof="0" dirty="0">
                <a:ln>
                  <a:noFill/>
                </a:ln>
                <a:solidFill>
                  <a:srgbClr val="000000"/>
                </a:solidFill>
                <a:effectLst/>
                <a:uLnTx/>
                <a:uFillTx/>
                <a:latin typeface="Arial"/>
                <a:ea typeface="+mn-ea"/>
                <a:cs typeface="+mn-cs"/>
              </a:rPr>
              <a:t>than what was observed under the assumption that the null hypothesis is true.  </a:t>
            </a:r>
            <a:r>
              <a:rPr kumimoji="0" lang="en-US" sz="2400" b="0" i="0" u="none" strike="noStrike" kern="1200" cap="none" spc="0" normalizeH="0" baseline="0" noProof="0" dirty="0">
                <a:ln>
                  <a:noFill/>
                </a:ln>
                <a:solidFill>
                  <a:srgbClr val="000000"/>
                </a:solidFill>
                <a:effectLst/>
                <a:uLnTx/>
                <a:uFillTx/>
                <a:latin typeface="Arial"/>
                <a:ea typeface="+mn-ea"/>
                <a:cs typeface="+mn-cs"/>
              </a:rPr>
              <a:t>(Usually found with software.)  The red shaded region above is </a:t>
            </a:r>
            <a:r>
              <a:rPr kumimoji="0" lang="en-US" sz="2400" b="0" i="0" u="none" strike="noStrike" kern="1200" cap="none" spc="0" normalizeH="0" baseline="0" noProof="0" dirty="0">
                <a:ln>
                  <a:noFill/>
                </a:ln>
                <a:solidFill>
                  <a:srgbClr val="FF0000"/>
                </a:solidFill>
                <a:effectLst/>
                <a:uLnTx/>
                <a:uFillTx/>
                <a:latin typeface="Arial"/>
                <a:ea typeface="+mn-ea"/>
                <a:cs typeface="+mn-cs"/>
              </a:rPr>
              <a:t>0.0162</a:t>
            </a:r>
            <a:r>
              <a:rPr kumimoji="0" lang="en-US" sz="2400" b="0" i="0" u="none" strike="noStrike" kern="1200" cap="none" spc="0" normalizeH="0" baseline="0" noProof="0" dirty="0">
                <a:ln>
                  <a:noFill/>
                </a:ln>
                <a:solidFill>
                  <a:srgbClr val="000000"/>
                </a:solidFill>
                <a:effectLst/>
                <a:uLnTx/>
                <a:uFillTx/>
                <a:latin typeface="Arial"/>
                <a:ea typeface="+mn-ea"/>
                <a:cs typeface="+mn-cs"/>
              </a:rPr>
              <a:t> (sum of both red areas)</a:t>
            </a:r>
          </a:p>
        </p:txBody>
      </p:sp>
      <p:pic>
        <p:nvPicPr>
          <p:cNvPr id="6" name="Picture 5"/>
          <p:cNvPicPr>
            <a:picLocks noChangeAspect="1"/>
          </p:cNvPicPr>
          <p:nvPr/>
        </p:nvPicPr>
        <p:blipFill>
          <a:blip r:embed="rId7"/>
          <a:stretch>
            <a:fillRect/>
          </a:stretch>
        </p:blipFill>
        <p:spPr>
          <a:xfrm>
            <a:off x="3492157" y="2732048"/>
            <a:ext cx="5278721" cy="1687552"/>
          </a:xfrm>
          <a:prstGeom prst="rect">
            <a:avLst/>
          </a:prstGeom>
        </p:spPr>
      </p:pic>
    </p:spTree>
    <p:extLst>
      <p:ext uri="{BB962C8B-B14F-4D97-AF65-F5344CB8AC3E}">
        <p14:creationId xmlns:p14="http://schemas.microsoft.com/office/powerpoint/2010/main" val="996604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2F372E45-ABB8-714B-85F3-C4A23F9072B6}"/>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696007" y="543032"/>
            <a:ext cx="8847085"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79499" y="1057814"/>
                <a:ext cx="9525000"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a:t>
                </a:r>
                <a14:m>
                  <m:oMath xmlns:m="http://schemas.openxmlformats.org/officeDocument/2006/math">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ot</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equal</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m:rPr>
                        <m:sty m:val="p"/>
                      </m:rP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to</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 </m:t>
                    </m:r>
                    <m:r>
                      <a:rPr kumimoji="0" lang="en-US" sz="18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1800" b="0" i="1" u="none" strike="noStrike" kern="1200" cap="none" spc="0" normalizeH="0" baseline="0" noProof="0">
                        <a:ln>
                          <a:noFill/>
                        </a:ln>
                        <a:solidFill>
                          <a:srgbClr val="000000"/>
                        </a:solidFill>
                        <a:effectLst/>
                        <a:uLnTx/>
                        <a:uFillTx/>
                        <a:latin typeface="Cambria Math"/>
                        <a:ea typeface="+mn-ea"/>
                        <a:cs typeface="+mn-cs"/>
                      </a:rPr>
                      <m:t>.</m:t>
                    </m:r>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To do this, we take a sample of size n = 8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79499" y="1057814"/>
                <a:ext cx="9525000" cy="646331"/>
              </a:xfrm>
              <a:prstGeom prst="rect">
                <a:avLst/>
              </a:prstGeom>
              <a:blipFill>
                <a:blip r:embed="rId3"/>
                <a:stretch>
                  <a:fillRect t="-3846" b="-13462"/>
                </a:stretch>
              </a:blipFill>
            </p:spPr>
            <p:txBody>
              <a:bodyPr/>
              <a:lstStyle/>
              <a:p>
                <a:r>
                  <a:rPr lang="en-US">
                    <a:noFill/>
                  </a:rPr>
                  <a:t> </a:t>
                </a:r>
              </a:p>
            </p:txBody>
          </p:sp>
        </mc:Fallback>
      </mc:AlternateContent>
      <p:sp>
        <p:nvSpPr>
          <p:cNvPr id="5" name="TextBox 4"/>
          <p:cNvSpPr txBox="1"/>
          <p:nvPr/>
        </p:nvSpPr>
        <p:spPr>
          <a:xfrm>
            <a:off x="1143001" y="1748135"/>
            <a:ext cx="8142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229618"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r>
                      <a:rPr kumimoji="0" lang="en-US" sz="2000" b="0" i="1" u="none" strike="noStrike" kern="1200" cap="none" spc="0" normalizeH="0" baseline="0" noProof="0">
                        <a:ln>
                          <a:noFill/>
                        </a:ln>
                        <a:solidFill>
                          <a:srgbClr val="000000"/>
                        </a:solidFill>
                        <a:effectLst/>
                        <a:uLnTx/>
                        <a:uFillTx/>
                        <a:latin typeface="Cambria Math"/>
                        <a:ea typeface="+mn-ea"/>
                        <a:cs typeface="+mn-cs"/>
                      </a:rPr>
                      <m:t> </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229618"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190447"/>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524000" y="4186535"/>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984666" y="4191000"/>
                <a:ext cx="1826334" cy="7484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r>
                        <a:rPr kumimoji="0" lang="en-US" sz="1400" b="0" i="0" u="none" strike="noStrike" kern="1200" cap="none" spc="0" normalizeH="0" baseline="0" noProof="0">
                          <a:ln>
                            <a:noFill/>
                          </a:ln>
                          <a:solidFill>
                            <a:srgbClr val="000000"/>
                          </a:solidFill>
                          <a:effectLst/>
                          <a:uLnTx/>
                          <a:uFillTx/>
                          <a:latin typeface="Cambria Math"/>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0" u="none" strike="noStrike" kern="1200" cap="none" spc="0" normalizeH="0" baseline="0" noProof="0">
                          <a:ln>
                            <a:noFill/>
                          </a:ln>
                          <a:solidFill>
                            <a:srgbClr val="000000"/>
                          </a:solidFill>
                          <a:effectLst/>
                          <a:uLnTx/>
                          <a:uFillTx/>
                          <a:latin typeface="Cambria Math" panose="02040503050406030204" pitchFamily="18" charset="0"/>
                          <a:ea typeface="+mn-ea"/>
                          <a:cs typeface="+mn-cs"/>
                        </a:rPr>
                        <m:t>31</m:t>
                      </m:r>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984666" y="4191000"/>
                <a:ext cx="1826334" cy="74841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26842" y="4191001"/>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26842" y="4191001"/>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96006" y="4900952"/>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0.0162&lt; .05</a:t>
            </a:r>
          </a:p>
        </p:txBody>
      </p:sp>
      <p:sp>
        <p:nvSpPr>
          <p:cNvPr id="12" name="TextBox 11"/>
          <p:cNvSpPr txBox="1"/>
          <p:nvPr/>
        </p:nvSpPr>
        <p:spPr>
          <a:xfrm>
            <a:off x="152400" y="5409695"/>
            <a:ext cx="117856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Key!  The sample mean we found is very unusual under the assumption that the true mean age is 21.  So we Reject the assumption that the true mean age is 21. That is, we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pic>
        <p:nvPicPr>
          <p:cNvPr id="13" name="Picture 12">
            <a:extLst>
              <a:ext uri="{FF2B5EF4-FFF2-40B4-BE49-F238E27FC236}">
                <a16:creationId xmlns:a16="http://schemas.microsoft.com/office/drawing/2014/main" id="{21BE6FF3-4F1E-44AF-BAF9-D00F8D738870}"/>
              </a:ext>
            </a:extLst>
          </p:cNvPr>
          <p:cNvPicPr>
            <a:picLocks noChangeAspect="1"/>
          </p:cNvPicPr>
          <p:nvPr/>
        </p:nvPicPr>
        <p:blipFill>
          <a:blip r:embed="rId7"/>
          <a:stretch>
            <a:fillRect/>
          </a:stretch>
        </p:blipFill>
        <p:spPr>
          <a:xfrm>
            <a:off x="3492157" y="2670399"/>
            <a:ext cx="4756494" cy="1520601"/>
          </a:xfrm>
          <a:prstGeom prst="rect">
            <a:avLst/>
          </a:prstGeom>
        </p:spPr>
      </p:pic>
    </p:spTree>
    <p:extLst>
      <p:ext uri="{BB962C8B-B14F-4D97-AF65-F5344CB8AC3E}">
        <p14:creationId xmlns:p14="http://schemas.microsoft.com/office/powerpoint/2010/main" val="1056939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C75C91A0-BCE3-4942-8FA7-745A8CF43781}"/>
              </a:ext>
            </a:extLst>
          </p:cNvPr>
          <p:cNvPicPr>
            <a:picLocks noChangeAspect="1"/>
          </p:cNvPicPr>
          <p:nvPr/>
        </p:nvPicPr>
        <p:blipFill>
          <a:blip r:embed="rId2"/>
          <a:stretch>
            <a:fillRect/>
          </a:stretch>
        </p:blipFill>
        <p:spPr>
          <a:xfrm>
            <a:off x="381000" y="962013"/>
            <a:ext cx="11277600" cy="711200"/>
          </a:xfrm>
          <a:prstGeom prst="rect">
            <a:avLst/>
          </a:prstGeom>
        </p:spPr>
      </p:pic>
      <p:sp>
        <p:nvSpPr>
          <p:cNvPr id="2" name="Title 1"/>
          <p:cNvSpPr>
            <a:spLocks noGrp="1"/>
          </p:cNvSpPr>
          <p:nvPr>
            <p:ph type="title"/>
          </p:nvPr>
        </p:nvSpPr>
        <p:spPr>
          <a:xfrm>
            <a:off x="1719943" y="533421"/>
            <a:ext cx="8823148" cy="457200"/>
          </a:xfrm>
        </p:spPr>
        <p:txBody>
          <a:bodyPr>
            <a:normAutofit fontScale="90000"/>
          </a:bodyPr>
          <a:lstStyle/>
          <a:p>
            <a:r>
              <a:rPr lang="en-US" dirty="0"/>
              <a:t>Let’s Formalize This Test Into 6 Steps!</a:t>
            </a:r>
          </a:p>
        </p:txBody>
      </p:sp>
      <mc:AlternateContent xmlns:mc="http://schemas.openxmlformats.org/markup-compatibility/2006" xmlns:a14="http://schemas.microsoft.com/office/drawing/2010/main">
        <mc:Choice Requires="a14">
          <p:sp>
            <p:nvSpPr>
              <p:cNvPr id="4" name="TextBox 3"/>
              <p:cNvSpPr txBox="1"/>
              <p:nvPr/>
            </p:nvSpPr>
            <p:spPr>
              <a:xfrm>
                <a:off x="1063422" y="1106269"/>
                <a:ext cx="9756978"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We would like to test the claim that the population mean is not equal to 21. To do this, we take a sample of size n = 7 and find that </a:t>
                </a:r>
                <a14:m>
                  <m:oMath xmlns:m="http://schemas.openxmlformats.org/officeDocument/2006/math">
                    <m:acc>
                      <m:accPr>
                        <m:chr m:val="̅"/>
                        <m:ctrlPr>
                          <a:rPr kumimoji="0" lang="en-US" sz="18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800" b="0" i="1" u="none" strike="noStrike" kern="1200" cap="none" spc="0" normalizeH="0" baseline="0" noProof="0">
                            <a:ln>
                              <a:noFill/>
                            </a:ln>
                            <a:solidFill>
                              <a:srgbClr val="000000"/>
                            </a:solidFill>
                            <a:effectLst/>
                            <a:uLnTx/>
                            <a:uFillTx/>
                            <a:latin typeface="Cambria Math"/>
                            <a:ea typeface="+mn-ea"/>
                            <a:cs typeface="+mn-cs"/>
                          </a:rPr>
                          <m:t>𝑥</m:t>
                        </m:r>
                      </m:e>
                    </m:acc>
                  </m:oMath>
                </a14:m>
                <a:r>
                  <a:rPr kumimoji="0" lang="en-US" sz="1800" b="0" i="0" u="none" strike="noStrike" kern="1200" cap="none" spc="0" normalizeH="0" baseline="0" noProof="0" dirty="0">
                    <a:ln>
                      <a:noFill/>
                    </a:ln>
                    <a:solidFill>
                      <a:srgbClr val="000000"/>
                    </a:solidFill>
                    <a:effectLst/>
                    <a:uLnTx/>
                    <a:uFillTx/>
                    <a:latin typeface="Arial"/>
                    <a:ea typeface="+mn-ea"/>
                    <a:cs typeface="+mn-cs"/>
                  </a:rPr>
                  <a:t> = 29.86 years and s = 7.09 years. </a:t>
                </a:r>
              </a:p>
            </p:txBody>
          </p:sp>
        </mc:Choice>
        <mc:Fallback xmlns="">
          <p:sp>
            <p:nvSpPr>
              <p:cNvPr id="4" name="TextBox 3"/>
              <p:cNvSpPr txBox="1">
                <a:spLocks noRot="1" noChangeAspect="1" noMove="1" noResize="1" noEditPoints="1" noAdjustHandles="1" noChangeArrowheads="1" noChangeShapeType="1" noTextEdit="1"/>
              </p:cNvSpPr>
              <p:nvPr/>
            </p:nvSpPr>
            <p:spPr>
              <a:xfrm>
                <a:off x="1063422" y="1106269"/>
                <a:ext cx="9756978" cy="646331"/>
              </a:xfrm>
              <a:prstGeom prst="rect">
                <a:avLst/>
              </a:prstGeom>
              <a:blipFill>
                <a:blip r:embed="rId3"/>
                <a:stretch>
                  <a:fillRect t="-3774" r="-519" b="-11321"/>
                </a:stretch>
              </a:blipFill>
            </p:spPr>
            <p:txBody>
              <a:bodyPr/>
              <a:lstStyle/>
              <a:p>
                <a:r>
                  <a:rPr lang="en-US">
                    <a:noFill/>
                  </a:rPr>
                  <a:t> </a:t>
                </a:r>
              </a:p>
            </p:txBody>
          </p:sp>
        </mc:Fallback>
      </mc:AlternateContent>
      <p:sp>
        <p:nvSpPr>
          <p:cNvPr id="5" name="TextBox 4"/>
          <p:cNvSpPr txBox="1"/>
          <p:nvPr/>
        </p:nvSpPr>
        <p:spPr>
          <a:xfrm>
            <a:off x="381001" y="1815256"/>
            <a:ext cx="890451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1: Identify the null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and alternative (H</a:t>
            </a:r>
            <a:r>
              <a:rPr kumimoji="0" lang="en-US" sz="2400" b="0" i="0" u="none" strike="noStrike" kern="1200" cap="none" spc="0" normalizeH="0" baseline="-25000" noProof="0" dirty="0">
                <a:ln>
                  <a:noFill/>
                </a:ln>
                <a:solidFill>
                  <a:srgbClr val="000000"/>
                </a:solidFill>
                <a:effectLst/>
                <a:uLnTx/>
                <a:uFillTx/>
                <a:latin typeface="Arial"/>
                <a:ea typeface="+mn-ea"/>
                <a:cs typeface="+mn-cs"/>
              </a:rPr>
              <a:t>a</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r>
              <a:rPr kumimoji="0" lang="en-US" sz="2000" b="0" i="0" u="none" strike="noStrike" kern="1200" cap="none" spc="0" normalizeH="0" baseline="0" noProof="0" dirty="0">
                <a:ln>
                  <a:noFill/>
                </a:ln>
                <a:solidFill>
                  <a:srgbClr val="000000"/>
                </a:solidFill>
                <a:effectLst/>
                <a:uLnTx/>
                <a:uFillTx/>
                <a:latin typeface="Arial"/>
                <a:ea typeface="+mn-ea"/>
                <a:cs typeface="+mn-cs"/>
              </a:rPr>
              <a:t>hypothesis</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mc:AlternateContent xmlns:mc="http://schemas.openxmlformats.org/markup-compatibility/2006" xmlns:a14="http://schemas.microsoft.com/office/drawing/2010/main">
        <mc:Choice Requires="a14">
          <p:sp>
            <p:nvSpPr>
              <p:cNvPr id="9" name="TextBox 8"/>
              <p:cNvSpPr txBox="1"/>
              <p:nvPr/>
            </p:nvSpPr>
            <p:spPr>
              <a:xfrm>
                <a:off x="9113956" y="1668959"/>
                <a:ext cx="1514582" cy="76944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0</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400" b="0" i="1" u="none" strike="noStrike" kern="1200" cap="none" spc="0" normalizeH="0" baseline="0" noProof="0">
                        <a:ln>
                          <a:noFill/>
                        </a:ln>
                        <a:solidFill>
                          <a:srgbClr val="000000"/>
                        </a:solidFill>
                        <a:effectLst/>
                        <a:uLnTx/>
                        <a:uFillTx/>
                        <a:latin typeface="Cambria Math"/>
                        <a:ea typeface="+mn-ea"/>
                        <a:cs typeface="+mn-cs"/>
                      </a:rPr>
                      <m:t>µ=</m:t>
                    </m:r>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000000"/>
                    </a:solidFill>
                    <a:effectLst/>
                    <a:uLnTx/>
                    <a:uFillTx/>
                    <a:latin typeface="Arial"/>
                    <a:ea typeface="+mn-ea"/>
                    <a:cs typeface="+mn-cs"/>
                  </a:rPr>
                  <a:t>H</a:t>
                </a:r>
                <a:r>
                  <a:rPr kumimoji="0" lang="en-US" sz="2000" b="0" i="0" u="none" strike="noStrike" kern="1200" cap="none" spc="0" normalizeH="0" baseline="-25000" noProof="0" dirty="0">
                    <a:ln>
                      <a:noFill/>
                    </a:ln>
                    <a:solidFill>
                      <a:srgbClr val="000000"/>
                    </a:solidFill>
                    <a:effectLst/>
                    <a:uLnTx/>
                    <a:uFillTx/>
                    <a:latin typeface="Arial"/>
                    <a:ea typeface="+mn-ea"/>
                    <a:cs typeface="+mn-cs"/>
                  </a:rPr>
                  <a:t>a</a:t>
                </a:r>
                <a:r>
                  <a:rPr kumimoji="0" lang="en-US" sz="2000" b="0" i="0" u="none" strike="noStrike" kern="1200" cap="none" spc="0" normalizeH="0" baseline="0" noProof="0" dirty="0">
                    <a:ln>
                      <a:noFill/>
                    </a:ln>
                    <a:solidFill>
                      <a:srgbClr val="000000"/>
                    </a:solidFill>
                    <a:effectLst/>
                    <a:uLnTx/>
                    <a:uFillTx/>
                    <a:latin typeface="Arial"/>
                    <a:ea typeface="+mn-ea"/>
                    <a:cs typeface="+mn-cs"/>
                  </a:rPr>
                  <a:t>: </a:t>
                </a:r>
                <a14:m>
                  <m:oMath xmlns:m="http://schemas.openxmlformats.org/officeDocument/2006/math">
                    <m:r>
                      <a:rPr kumimoji="0" lang="en-US" sz="2000" b="0" i="1" u="none" strike="noStrike" kern="1200" cap="none" spc="0" normalizeH="0" baseline="0" noProof="0">
                        <a:ln>
                          <a:noFill/>
                        </a:ln>
                        <a:solidFill>
                          <a:srgbClr val="000000"/>
                        </a:solidFill>
                        <a:effectLst/>
                        <a:uLnTx/>
                        <a:uFillTx/>
                        <a:latin typeface="Cambria Math"/>
                        <a:ea typeface="+mn-ea"/>
                        <a:cs typeface="+mn-cs"/>
                      </a:rPr>
                      <m:t>µ≠</m:t>
                    </m:r>
                    <m:r>
                      <a:rPr kumimoji="0" lang="en-US" sz="20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oMath>
                </a14:m>
                <a:endParaRPr kumimoji="0" lang="en-US" sz="20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9113956" y="1668959"/>
                <a:ext cx="1514582" cy="769441"/>
              </a:xfrm>
              <a:prstGeom prst="rect">
                <a:avLst/>
              </a:prstGeom>
              <a:blipFill>
                <a:blip r:embed="rId4"/>
                <a:stretch>
                  <a:fillRect l="-4132" b="-14754"/>
                </a:stretch>
              </a:blipFill>
            </p:spPr>
            <p:txBody>
              <a:bodyPr/>
              <a:lstStyle/>
              <a:p>
                <a:r>
                  <a:rPr lang="en-US">
                    <a:noFill/>
                  </a:rPr>
                  <a:t> </a:t>
                </a:r>
              </a:p>
            </p:txBody>
          </p:sp>
        </mc:Fallback>
      </mc:AlternateContent>
      <p:sp>
        <p:nvSpPr>
          <p:cNvPr id="10" name="TextBox 9"/>
          <p:cNvSpPr txBox="1"/>
          <p:nvPr/>
        </p:nvSpPr>
        <p:spPr>
          <a:xfrm>
            <a:off x="1719943" y="2283244"/>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2: Draw and Shade and Find the Critical Value.</a:t>
            </a:r>
          </a:p>
        </p:txBody>
      </p:sp>
      <p:sp>
        <p:nvSpPr>
          <p:cNvPr id="21" name="TextBox 20"/>
          <p:cNvSpPr txBox="1"/>
          <p:nvPr/>
        </p:nvSpPr>
        <p:spPr>
          <a:xfrm>
            <a:off x="1684426" y="4070312"/>
            <a:ext cx="882314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3: Find the test statistic. (The t value for the data.)</a:t>
            </a:r>
          </a:p>
        </p:txBody>
      </p:sp>
      <mc:AlternateContent xmlns:mc="http://schemas.openxmlformats.org/markup-compatibility/2006" xmlns:a14="http://schemas.microsoft.com/office/drawing/2010/main">
        <mc:Choice Requires="a14">
          <p:sp>
            <p:nvSpPr>
              <p:cNvPr id="3" name="TextBox 2"/>
              <p:cNvSpPr txBox="1"/>
              <p:nvPr/>
            </p:nvSpPr>
            <p:spPr>
              <a:xfrm>
                <a:off x="9601200" y="3884851"/>
                <a:ext cx="2150284" cy="12222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0"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29</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86</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21</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09</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7</m:t>
                                  </m:r>
                                </m:e>
                              </m:rad>
                            </m:den>
                          </m:f>
                        </m:den>
                      </m:f>
                    </m:oMath>
                  </m:oMathPara>
                </a14:m>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1" u="none" strike="noStrike" kern="1200" cap="none" spc="0" normalizeH="0" baseline="0" noProof="0" dirty="0">
                  <a:ln>
                    <a:noFill/>
                  </a:ln>
                  <a:solidFill>
                    <a:srgbClr val="000000"/>
                  </a:solidFill>
                  <a:effectLst/>
                  <a:uLnTx/>
                  <a:uFillTx/>
                  <a:latin typeface="Cambria Math" panose="02040503050406030204" pitchFamily="18"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800" b="1" i="0" u="none" strike="noStrike" kern="1200" cap="none" spc="0" normalizeH="0" baseline="0" noProof="0">
                          <a:ln>
                            <a:noFill/>
                          </a:ln>
                          <a:solidFill>
                            <a:srgbClr val="FF0000"/>
                          </a:solidFill>
                          <a:effectLst/>
                          <a:uLnTx/>
                          <a:uFillTx/>
                          <a:latin typeface="Cambria Math"/>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m:t>
                      </m:r>
                      <m:r>
                        <a:rPr kumimoji="0" lang="en-US" sz="1800" b="1" i="0" u="none" strike="noStrike" kern="1200" cap="none" spc="0" normalizeH="0" baseline="0" noProof="0">
                          <a:ln>
                            <a:noFill/>
                          </a:ln>
                          <a:solidFill>
                            <a:srgbClr val="FF0000"/>
                          </a:solidFill>
                          <a:effectLst/>
                          <a:uLnTx/>
                          <a:uFillTx/>
                          <a:latin typeface="Cambria Math" panose="02040503050406030204" pitchFamily="18" charset="0"/>
                          <a:ea typeface="+mn-ea"/>
                          <a:cs typeface="+mn-cs"/>
                        </a:rPr>
                        <m:t>𝟑𝟏</m:t>
                      </m:r>
                    </m:oMath>
                  </m:oMathPara>
                </a14:m>
                <a:endParaRPr kumimoji="0" lang="en-US" sz="1400" b="1"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9601200" y="3884851"/>
                <a:ext cx="2150284" cy="122225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9285516" y="3886288"/>
                <a:ext cx="962315" cy="68711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1400" b="0" i="1" u="none" strike="noStrike" kern="1200" cap="none" spc="0" normalizeH="0" baseline="0" noProof="0">
                          <a:ln>
                            <a:noFill/>
                          </a:ln>
                          <a:solidFill>
                            <a:srgbClr val="000000"/>
                          </a:solidFill>
                          <a:effectLst/>
                          <a:uLnTx/>
                          <a:uFillTx/>
                          <a:latin typeface="Cambria Math"/>
                          <a:ea typeface="+mn-ea"/>
                          <a:cs typeface="+mn-cs"/>
                        </a:rPr>
                        <m:t>𝑡</m:t>
                      </m:r>
                      <m:r>
                        <a:rPr kumimoji="0" lang="en-US" sz="1400" b="0" i="1" u="none" strike="noStrike" kern="1200" cap="none" spc="0" normalizeH="0" baseline="0" noProof="0">
                          <a:ln>
                            <a:noFill/>
                          </a:ln>
                          <a:solidFill>
                            <a:srgbClr val="000000"/>
                          </a:solidFill>
                          <a:effectLst/>
                          <a:uLnTx/>
                          <a:uFillTx/>
                          <a:latin typeface="Cambria Math"/>
                          <a:ea typeface="+mn-ea"/>
                          <a:cs typeface="+mn-cs"/>
                        </a:rPr>
                        <m:t>=</m:t>
                      </m:r>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acc>
                            <m:accPr>
                              <m:chr m:val="̅"/>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accPr>
                            <m:e>
                              <m:r>
                                <a:rPr kumimoji="0" lang="en-US" sz="1400" b="0" i="1" u="none" strike="noStrike" kern="1200" cap="none" spc="0" normalizeH="0" baseline="0" noProof="0">
                                  <a:ln>
                                    <a:noFill/>
                                  </a:ln>
                                  <a:solidFill>
                                    <a:srgbClr val="000000"/>
                                  </a:solidFill>
                                  <a:effectLst/>
                                  <a:uLnTx/>
                                  <a:uFillTx/>
                                  <a:latin typeface="Cambria Math"/>
                                  <a:ea typeface="+mn-ea"/>
                                  <a:cs typeface="+mn-cs"/>
                                </a:rPr>
                                <m:t>𝑥</m:t>
                              </m:r>
                            </m:e>
                          </m:acc>
                          <m:r>
                            <a:rPr kumimoji="0" lang="en-US" sz="1400" b="0" i="1" u="none" strike="noStrike" kern="1200" cap="none" spc="0" normalizeH="0" baseline="0" noProof="0">
                              <a:ln>
                                <a:noFill/>
                              </a:ln>
                              <a:solidFill>
                                <a:srgbClr val="000000"/>
                              </a:solidFill>
                              <a:effectLst/>
                              <a:uLnTx/>
                              <a:uFillTx/>
                              <a:latin typeface="Cambria Math"/>
                              <a:ea typeface="+mn-ea"/>
                              <a:cs typeface="+mn-cs"/>
                            </a:rPr>
                            <m:t>−</m:t>
                          </m:r>
                          <m:r>
                            <a:rPr kumimoji="0" lang="en-US" sz="1400" b="0" i="1" u="none" strike="noStrike" kern="1200" cap="none" spc="0" normalizeH="0" baseline="0" noProof="0">
                              <a:ln>
                                <a:noFill/>
                              </a:ln>
                              <a:solidFill>
                                <a:srgbClr val="000000"/>
                              </a:solidFill>
                              <a:effectLst/>
                              <a:uLnTx/>
                              <a:uFillTx/>
                              <a:latin typeface="Cambria Math"/>
                              <a:ea typeface="Cambria Math"/>
                              <a:cs typeface="+mn-cs"/>
                            </a:rPr>
                            <m:t>𝜇</m:t>
                          </m:r>
                        </m:num>
                        <m:den>
                          <m:f>
                            <m:fPr>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fPr>
                            <m:num>
                              <m:r>
                                <a:rPr kumimoji="0" lang="en-US" sz="1400" b="0" i="1" u="none" strike="noStrike" kern="1200" cap="none" spc="0" normalizeH="0" baseline="0" noProof="0">
                                  <a:ln>
                                    <a:noFill/>
                                  </a:ln>
                                  <a:solidFill>
                                    <a:srgbClr val="000000"/>
                                  </a:solidFill>
                                  <a:effectLst/>
                                  <a:uLnTx/>
                                  <a:uFillTx/>
                                  <a:latin typeface="Cambria Math"/>
                                  <a:ea typeface="+mn-ea"/>
                                  <a:cs typeface="+mn-cs"/>
                                </a:rPr>
                                <m:t>𝑠</m:t>
                              </m:r>
                            </m:num>
                            <m:den>
                              <m:rad>
                                <m:radPr>
                                  <m:degHide m:val="on"/>
                                  <m:ctrlPr>
                                    <a:rPr kumimoji="0" lang="en-US" sz="1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ctrlPr>
                                </m:radPr>
                                <m:deg/>
                                <m:e>
                                  <m:r>
                                    <a:rPr kumimoji="0" lang="en-US" sz="1400" b="0" i="1" u="none" strike="noStrike" kern="1200" cap="none" spc="0" normalizeH="0" baseline="0" noProof="0">
                                      <a:ln>
                                        <a:noFill/>
                                      </a:ln>
                                      <a:solidFill>
                                        <a:srgbClr val="000000"/>
                                      </a:solidFill>
                                      <a:effectLst/>
                                      <a:uLnTx/>
                                      <a:uFillTx/>
                                      <a:latin typeface="Cambria Math"/>
                                      <a:ea typeface="+mn-ea"/>
                                      <a:cs typeface="+mn-cs"/>
                                    </a:rPr>
                                    <m:t>𝑛</m:t>
                                  </m:r>
                                </m:e>
                              </m:rad>
                            </m:den>
                          </m:f>
                        </m:den>
                      </m:f>
                    </m:oMath>
                  </m:oMathPara>
                </a14:m>
                <a:endParaRPr kumimoji="0" lang="en-US" sz="1400" b="0" i="0" u="none" strike="noStrike" kern="1200" cap="none" spc="0" normalizeH="0" baseline="0" noProof="0" dirty="0">
                  <a:ln>
                    <a:noFill/>
                  </a:ln>
                  <a:solidFill>
                    <a:srgbClr val="000000"/>
                  </a:solidFill>
                  <a:effectLst/>
                  <a:uLnTx/>
                  <a:uFillTx/>
                  <a:latin typeface="Arial"/>
                  <a:ea typeface="+mn-ea"/>
                  <a:cs typeface="+mn-cs"/>
                </a:endParaRPr>
              </a:p>
            </p:txBody>
          </p:sp>
        </mc:Choice>
        <mc:Fallback xmlns="">
          <p:sp>
            <p:nvSpPr>
              <p:cNvPr id="18" name="Rectangle 17"/>
              <p:cNvSpPr>
                <a:spLocks noRot="1" noChangeAspect="1" noMove="1" noResize="1" noEditPoints="1" noAdjustHandles="1" noChangeArrowheads="1" noChangeShapeType="1" noTextEdit="1"/>
              </p:cNvSpPr>
              <p:nvPr/>
            </p:nvSpPr>
            <p:spPr>
              <a:xfrm>
                <a:off x="9285516" y="3886288"/>
                <a:ext cx="962315" cy="687111"/>
              </a:xfrm>
              <a:prstGeom prst="rect">
                <a:avLst/>
              </a:prstGeom>
              <a:blipFill>
                <a:blip r:embed="rId6"/>
                <a:stretch>
                  <a:fillRect/>
                </a:stretch>
              </a:blipFill>
            </p:spPr>
            <p:txBody>
              <a:bodyPr/>
              <a:lstStyle/>
              <a:p>
                <a:r>
                  <a:rPr lang="en-US">
                    <a:noFill/>
                  </a:rPr>
                  <a:t> </a:t>
                </a:r>
              </a:p>
            </p:txBody>
          </p:sp>
        </mc:Fallback>
      </mc:AlternateContent>
      <p:sp>
        <p:nvSpPr>
          <p:cNvPr id="15" name="TextBox 14"/>
          <p:cNvSpPr txBox="1"/>
          <p:nvPr/>
        </p:nvSpPr>
        <p:spPr>
          <a:xfrm>
            <a:off x="1684426" y="4565358"/>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4: Find the p-value: P-value 0.0162 &lt; 0.05</a:t>
            </a:r>
          </a:p>
        </p:txBody>
      </p:sp>
      <p:pic>
        <p:nvPicPr>
          <p:cNvPr id="6" name="Picture 5"/>
          <p:cNvPicPr>
            <a:picLocks noChangeAspect="1"/>
          </p:cNvPicPr>
          <p:nvPr/>
        </p:nvPicPr>
        <p:blipFill>
          <a:blip r:embed="rId7"/>
          <a:stretch>
            <a:fillRect/>
          </a:stretch>
        </p:blipFill>
        <p:spPr>
          <a:xfrm>
            <a:off x="3319036" y="2744909"/>
            <a:ext cx="4265084" cy="1363503"/>
          </a:xfrm>
          <a:prstGeom prst="rect">
            <a:avLst/>
          </a:prstGeom>
        </p:spPr>
      </p:pic>
      <p:sp>
        <p:nvSpPr>
          <p:cNvPr id="12" name="TextBox 11"/>
          <p:cNvSpPr txBox="1"/>
          <p:nvPr/>
        </p:nvSpPr>
        <p:spPr>
          <a:xfrm>
            <a:off x="1684426" y="5024735"/>
            <a:ext cx="877960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Step 5:  REJECT H</a:t>
            </a:r>
            <a:r>
              <a:rPr kumimoji="0" lang="en-US" sz="2400" b="0" i="0" u="none" strike="noStrike" kern="1200" cap="none" spc="0" normalizeH="0" baseline="-25000" noProof="0" dirty="0">
                <a:ln>
                  <a:noFill/>
                </a:ln>
                <a:solidFill>
                  <a:srgbClr val="000000"/>
                </a:solidFill>
                <a:effectLst/>
                <a:uLnTx/>
                <a:uFillTx/>
                <a:latin typeface="Arial"/>
                <a:ea typeface="+mn-ea"/>
                <a:cs typeface="+mn-cs"/>
              </a:rPr>
              <a:t>0</a:t>
            </a:r>
            <a:r>
              <a:rPr kumimoji="0" lang="en-US" sz="2400" b="0" i="0" u="none" strike="noStrike" kern="1200" cap="none" spc="0" normalizeH="0" baseline="0" noProof="0" dirty="0">
                <a:ln>
                  <a:noFill/>
                </a:ln>
                <a:solidFill>
                  <a:srgbClr val="000000"/>
                </a:solidFill>
                <a:effectLst/>
                <a:uLnTx/>
                <a:uFillTx/>
                <a:latin typeface="Arial"/>
                <a:ea typeface="+mn-ea"/>
                <a:cs typeface="+mn-cs"/>
              </a:rPr>
              <a:t>  </a:t>
            </a:r>
          </a:p>
        </p:txBody>
      </p:sp>
      <p:sp>
        <p:nvSpPr>
          <p:cNvPr id="13" name="TextBox 12"/>
          <p:cNvSpPr txBox="1"/>
          <p:nvPr/>
        </p:nvSpPr>
        <p:spPr>
          <a:xfrm>
            <a:off x="152400" y="5457160"/>
            <a:ext cx="118872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Step 6:  There is sufficient evidence to conclude that the true mean age of patrons at the Comber at 7pm is not equal to 21 (</a:t>
            </a:r>
            <a:r>
              <a:rPr kumimoji="0" lang="en-US" sz="1800" b="0" i="0" u="none" strike="noStrike" kern="1200" cap="none" spc="0" normalizeH="0" baseline="0" noProof="0" dirty="0">
                <a:ln>
                  <a:noFill/>
                </a:ln>
                <a:solidFill>
                  <a:srgbClr val="FF0000"/>
                </a:solidFill>
                <a:effectLst/>
                <a:uLnTx/>
                <a:uFillTx/>
                <a:latin typeface="Arial"/>
                <a:ea typeface="+mn-ea"/>
                <a:cs typeface="+mn-cs"/>
              </a:rPr>
              <a:t>p-value =0.0162 </a:t>
            </a:r>
            <a:r>
              <a:rPr kumimoji="0" lang="en-US" sz="1800" b="0" i="0" u="none" strike="noStrike" kern="1200" cap="none" spc="0" normalizeH="0" baseline="0" noProof="0" dirty="0">
                <a:ln>
                  <a:noFill/>
                </a:ln>
                <a:solidFill>
                  <a:srgbClr val="000000"/>
                </a:solidFill>
                <a:effectLst/>
                <a:uLnTx/>
                <a:uFillTx/>
                <a:latin typeface="Arial"/>
                <a:ea typeface="+mn-ea"/>
                <a:cs typeface="+mn-cs"/>
              </a:rPr>
              <a:t>from a t-test). We could also say that there is sufficient evidence to conclude that the true mean is greater than 21. (Consider the red area in the right most tail.) </a:t>
            </a:r>
            <a:r>
              <a:rPr kumimoji="0" lang="en-US" sz="1800" b="0" i="0" u="none" strike="noStrike" kern="1200" cap="none" spc="0" normalizeH="0" baseline="0" noProof="0" dirty="0">
                <a:ln>
                  <a:noFill/>
                </a:ln>
                <a:solidFill>
                  <a:srgbClr val="FF0000"/>
                </a:solidFill>
                <a:effectLst/>
                <a:uLnTx/>
                <a:uFillTx/>
                <a:latin typeface="Arial"/>
                <a:ea typeface="+mn-ea"/>
                <a:cs typeface="+mn-cs"/>
              </a:rPr>
              <a:t>This was not a random sample of all times, only at 7pm; thus, the result cannot be applied to the bar at all times.  The results are nevertheless intriguing.</a:t>
            </a:r>
            <a:r>
              <a:rPr kumimoji="0" lang="en-US" sz="1800" b="0" i="0" u="none" strike="noStrike" kern="1200" cap="none" spc="0" normalizeH="0" baseline="0" noProof="0" dirty="0">
                <a:ln>
                  <a:noFill/>
                </a:ln>
                <a:solidFill>
                  <a:srgbClr val="000000"/>
                </a:solidFill>
                <a:effectLst/>
                <a:uLnTx/>
                <a:uFillTx/>
                <a:latin typeface="Arial"/>
                <a:ea typeface="+mn-ea"/>
                <a:cs typeface="+mn-cs"/>
              </a:rPr>
              <a:t>   </a:t>
            </a:r>
          </a:p>
        </p:txBody>
      </p:sp>
    </p:spTree>
    <p:extLst>
      <p:ext uri="{BB962C8B-B14F-4D97-AF65-F5344CB8AC3E}">
        <p14:creationId xmlns:p14="http://schemas.microsoft.com/office/powerpoint/2010/main" val="3494113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76204" y="60368"/>
            <a:ext cx="92202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2523768"/>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You could use Stat Trek / or the t-table.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OR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Software like SAS: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pic>
        <p:nvPicPr>
          <p:cNvPr id="6" name="Picture 5"/>
          <p:cNvPicPr>
            <a:picLocks noChangeAspect="1"/>
          </p:cNvPicPr>
          <p:nvPr/>
        </p:nvPicPr>
        <p:blipFill>
          <a:blip r:embed="rId2"/>
          <a:stretch>
            <a:fillRect/>
          </a:stretch>
        </p:blipFill>
        <p:spPr>
          <a:xfrm>
            <a:off x="1669687" y="4208156"/>
            <a:ext cx="4278153" cy="1880589"/>
          </a:xfrm>
          <a:prstGeom prst="rect">
            <a:avLst/>
          </a:prstGeom>
        </p:spPr>
      </p:pic>
      <p:pic>
        <p:nvPicPr>
          <p:cNvPr id="7" name="Picture 6"/>
          <p:cNvPicPr>
            <a:picLocks noChangeAspect="1"/>
          </p:cNvPicPr>
          <p:nvPr/>
        </p:nvPicPr>
        <p:blipFill>
          <a:blip r:embed="rId3"/>
          <a:stretch>
            <a:fillRect/>
          </a:stretch>
        </p:blipFill>
        <p:spPr>
          <a:xfrm>
            <a:off x="6186734" y="3160396"/>
            <a:ext cx="3906095" cy="2888718"/>
          </a:xfrm>
          <a:prstGeom prst="rect">
            <a:avLst/>
          </a:prstGeom>
        </p:spPr>
      </p:pic>
      <p:sp>
        <p:nvSpPr>
          <p:cNvPr id="8" name="TextBox 7"/>
          <p:cNvSpPr txBox="1"/>
          <p:nvPr/>
        </p:nvSpPr>
        <p:spPr>
          <a:xfrm>
            <a:off x="8307497" y="5720985"/>
            <a:ext cx="593941"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6980578" y="4944956"/>
            <a:ext cx="117880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6758940" y="2708910"/>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p:nvPr/>
        </p:nvCxnSpPr>
        <p:spPr>
          <a:xfrm flipV="1">
            <a:off x="7181850" y="2926080"/>
            <a:ext cx="365760" cy="20188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D0C4489-98E7-4CB3-8657-C6C363DD23BF}"/>
              </a:ext>
            </a:extLst>
          </p:cNvPr>
          <p:cNvSpPr txBox="1"/>
          <p:nvPr/>
        </p:nvSpPr>
        <p:spPr>
          <a:xfrm>
            <a:off x="2279780" y="6027789"/>
            <a:ext cx="7813048"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Arial"/>
                <a:ea typeface="+mn-ea"/>
                <a:cs typeface="+mn-cs"/>
              </a:rPr>
              <a:t>* The @@ symbol tells SAS to read the data “sideways” in a row.</a:t>
            </a:r>
          </a:p>
        </p:txBody>
      </p:sp>
    </p:spTree>
    <p:extLst>
      <p:ext uri="{BB962C8B-B14F-4D97-AF65-F5344CB8AC3E}">
        <p14:creationId xmlns:p14="http://schemas.microsoft.com/office/powerpoint/2010/main" val="401827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BF98E57-A8F2-4E4E-B901-AE4157BD4C2C}"/>
              </a:ext>
            </a:extLst>
          </p:cNvPr>
          <p:cNvPicPr>
            <a:picLocks noChangeAspect="1"/>
          </p:cNvPicPr>
          <p:nvPr/>
        </p:nvPicPr>
        <p:blipFill>
          <a:blip r:embed="rId2"/>
          <a:stretch>
            <a:fillRect/>
          </a:stretch>
        </p:blipFill>
        <p:spPr>
          <a:xfrm>
            <a:off x="3028951" y="3610188"/>
            <a:ext cx="5438775" cy="2066925"/>
          </a:xfrm>
          <a:prstGeom prst="rect">
            <a:avLst/>
          </a:prstGeom>
        </p:spPr>
      </p:pic>
      <p:sp>
        <p:nvSpPr>
          <p:cNvPr id="2" name="Title 1"/>
          <p:cNvSpPr>
            <a:spLocks noGrp="1"/>
          </p:cNvSpPr>
          <p:nvPr>
            <p:ph type="title"/>
          </p:nvPr>
        </p:nvSpPr>
        <p:spPr>
          <a:xfrm>
            <a:off x="1536080" y="62633"/>
            <a:ext cx="9372600" cy="1450757"/>
          </a:xfrm>
        </p:spPr>
        <p:txBody>
          <a:bodyPr/>
          <a:lstStyle/>
          <a:p>
            <a:r>
              <a:rPr lang="en-US" dirty="0"/>
              <a:t>Finding the P-value – more detail</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5" name="Rectangle 4"/>
          <p:cNvSpPr/>
          <p:nvPr/>
        </p:nvSpPr>
        <p:spPr>
          <a:xfrm>
            <a:off x="2346960" y="1832042"/>
            <a:ext cx="7750840" cy="141577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FF0000"/>
                </a:solidFill>
                <a:effectLst/>
                <a:uLnTx/>
                <a:uFillTx/>
                <a:latin typeface="Arial"/>
                <a:ea typeface="+mn-ea"/>
                <a:cs typeface="+mn-cs"/>
              </a:rPr>
              <a:t>Step 4: Find the p-value: p-value &lt; 0.05</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Arial"/>
                <a:ea typeface="+mn-ea"/>
                <a:cs typeface="+mn-cs"/>
              </a:rPr>
              <a:t>Using 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0000"/>
              </a:solidFill>
              <a:effectLst/>
              <a:uLnTx/>
              <a:uFillTx/>
              <a:latin typeface="Arial"/>
              <a:ea typeface="+mn-ea"/>
              <a:cs typeface="+mn-cs"/>
            </a:endParaRPr>
          </a:p>
        </p:txBody>
      </p:sp>
      <p:sp>
        <p:nvSpPr>
          <p:cNvPr id="8" name="TextBox 7"/>
          <p:cNvSpPr txBox="1"/>
          <p:nvPr/>
        </p:nvSpPr>
        <p:spPr>
          <a:xfrm>
            <a:off x="5341404" y="4441371"/>
            <a:ext cx="549324"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9" name="TextBox 8"/>
          <p:cNvSpPr txBox="1"/>
          <p:nvPr/>
        </p:nvSpPr>
        <p:spPr>
          <a:xfrm>
            <a:off x="3028950" y="4944689"/>
            <a:ext cx="1480846" cy="369332"/>
          </a:xfrm>
          <a:prstGeom prst="rect">
            <a:avLst/>
          </a:prstGeom>
          <a:noFill/>
          <a:ln w="38100">
            <a:solidFill>
              <a:srgbClr val="FF0000"/>
            </a:solidFill>
          </a:ln>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0000"/>
              </a:solidFill>
              <a:effectLst/>
              <a:uLnTx/>
              <a:uFillTx/>
              <a:latin typeface="Arial"/>
              <a:ea typeface="+mn-ea"/>
              <a:cs typeface="+mn-cs"/>
            </a:endParaRPr>
          </a:p>
        </p:txBody>
      </p:sp>
      <p:sp>
        <p:nvSpPr>
          <p:cNvPr id="3" name="TextBox 2"/>
          <p:cNvSpPr txBox="1"/>
          <p:nvPr/>
        </p:nvSpPr>
        <p:spPr>
          <a:xfrm>
            <a:off x="7066850" y="5395971"/>
            <a:ext cx="34175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Confidence interval</a:t>
            </a:r>
          </a:p>
        </p:txBody>
      </p:sp>
      <p:cxnSp>
        <p:nvCxnSpPr>
          <p:cNvPr id="11" name="Straight Arrow Connector 10"/>
          <p:cNvCxnSpPr>
            <a:cxnSpLocks/>
            <a:stCxn id="9" idx="3"/>
            <a:endCxn id="3" idx="1"/>
          </p:cNvCxnSpPr>
          <p:nvPr/>
        </p:nvCxnSpPr>
        <p:spPr>
          <a:xfrm>
            <a:off x="4509796" y="5129355"/>
            <a:ext cx="2557054" cy="451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343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346960" y="286607"/>
            <a:ext cx="7543800" cy="1007458"/>
          </a:xfrm>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143000" y="1841751"/>
                <a:ext cx="10210800" cy="4800600"/>
              </a:xfrm>
            </p:spPr>
            <p:txBody>
              <a:bodyPr>
                <a:normAutofit/>
              </a:bodyPr>
              <a:lstStyle/>
              <a:p>
                <a:r>
                  <a:rPr lang="en-US" sz="2200" dirty="0"/>
                  <a:t>Suppose we </a:t>
                </a:r>
                <a:r>
                  <a:rPr lang="en-US" dirty="0"/>
                  <a:t>would like to test the claim that the mean age of patrons is greater than 24.</a:t>
                </a:r>
              </a:p>
              <a:p>
                <a:endParaRPr lang="en-US" sz="2200" dirty="0"/>
              </a:p>
              <a:p>
                <a:r>
                  <a:rPr lang="en-US" i="1" dirty="0"/>
                  <a:t>Step 1</a:t>
                </a:r>
                <a:r>
                  <a:rPr lang="en-US" dirty="0"/>
                  <a:t>: State the null and alternative hypotheses.</a:t>
                </a:r>
              </a:p>
              <a:p>
                <a:pPr lvl="1"/>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r>
                      <a:rPr lang="en-US" b="0" i="1" smtClean="0">
                        <a:latin typeface="Cambria Math"/>
                      </a:rPr>
                      <m:t>: </m:t>
                    </m:r>
                    <m:r>
                      <a:rPr lang="en-US" b="0" i="1" smtClean="0">
                        <a:latin typeface="Cambria Math"/>
                        <a:ea typeface="Cambria Math"/>
                      </a:rPr>
                      <m:t>𝜇</m:t>
                    </m:r>
                    <m:r>
                      <a:rPr lang="en-US" b="0" i="1" smtClean="0">
                        <a:latin typeface="Cambria Math"/>
                        <a:ea typeface="Cambria Math"/>
                      </a:rPr>
                      <m:t>≤</m:t>
                    </m:r>
                    <m:r>
                      <a:rPr lang="en-US" b="0" i="1" smtClean="0">
                        <a:latin typeface="Cambria Math"/>
                        <a:ea typeface="Cambria Math"/>
                      </a:rPr>
                      <m:t>24</m:t>
                    </m:r>
                    <m:r>
                      <a:rPr lang="en-US" b="0" i="1" smtClean="0">
                        <a:latin typeface="Cambria Math"/>
                        <a:ea typeface="Cambria Math"/>
                      </a:rPr>
                      <m:t> (</m:t>
                    </m:r>
                    <m:r>
                      <a:rPr lang="en-US" b="0" i="1" smtClean="0">
                        <a:latin typeface="Cambria Math"/>
                        <a:ea typeface="Cambria Math"/>
                      </a:rPr>
                      <m:t>𝑜𝑟</m:t>
                    </m:r>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m:t>
                    </m:r>
                    <m:r>
                      <a:rPr lang="en-US" b="0" i="1" smtClean="0">
                        <a:latin typeface="Cambria Math"/>
                        <a:ea typeface="Cambria Math"/>
                      </a:rPr>
                      <m:t>24</m:t>
                    </m:r>
                    <m:r>
                      <a:rPr lang="en-US" b="0" i="1" smtClean="0">
                        <a:latin typeface="Cambria Math"/>
                        <a:ea typeface="Cambria Math"/>
                      </a:rPr>
                      <m:t>) </m:t>
                    </m:r>
                    <m:r>
                      <a:rPr lang="en-US" b="0" i="1" smtClean="0">
                        <a:latin typeface="Cambria Math"/>
                        <a:ea typeface="Cambria Math"/>
                      </a:rPr>
                      <m:t>𝑣𝑠</m:t>
                    </m:r>
                    <m:r>
                      <a:rPr lang="en-US" b="0" i="1" smtClean="0">
                        <a:latin typeface="Cambria Math"/>
                        <a:ea typeface="Cambria Math"/>
                      </a:rPr>
                      <m:t>.  </m:t>
                    </m:r>
                    <m:sSub>
                      <m:sSubPr>
                        <m:ctrlPr>
                          <a:rPr lang="en-US" b="0" i="1" smtClean="0">
                            <a:latin typeface="Cambria Math" panose="02040503050406030204" pitchFamily="18" charset="0"/>
                            <a:ea typeface="Cambria Math"/>
                          </a:rPr>
                        </m:ctrlPr>
                      </m:sSubPr>
                      <m:e>
                        <m:r>
                          <a:rPr lang="en-US" b="0" i="1" smtClean="0">
                            <a:latin typeface="Cambria Math"/>
                            <a:ea typeface="Cambria Math"/>
                          </a:rPr>
                          <m:t>𝐻</m:t>
                        </m:r>
                      </m:e>
                      <m:sub>
                        <m:r>
                          <a:rPr lang="en-US" b="0" i="1" smtClean="0">
                            <a:latin typeface="Cambria Math"/>
                            <a:ea typeface="Cambria Math"/>
                          </a:rPr>
                          <m:t>𝑎</m:t>
                        </m:r>
                      </m:sub>
                    </m:sSub>
                    <m:r>
                      <a:rPr lang="en-US" b="0" i="1" smtClean="0">
                        <a:latin typeface="Cambria Math"/>
                        <a:ea typeface="Cambria Math"/>
                      </a:rPr>
                      <m:t>: </m:t>
                    </m:r>
                    <m:r>
                      <a:rPr lang="en-US" b="0" i="1" smtClean="0">
                        <a:latin typeface="Cambria Math"/>
                        <a:ea typeface="Cambria Math"/>
                      </a:rPr>
                      <m:t>𝜇</m:t>
                    </m:r>
                    <m:r>
                      <a:rPr lang="en-US" b="0" i="1" smtClean="0">
                        <a:latin typeface="Cambria Math"/>
                        <a:ea typeface="Cambria Math"/>
                      </a:rPr>
                      <m:t>&gt;</m:t>
                    </m:r>
                    <m:r>
                      <a:rPr lang="en-US" b="0" i="1" smtClean="0">
                        <a:latin typeface="Cambria Math"/>
                        <a:ea typeface="Cambria Math"/>
                      </a:rPr>
                      <m:t>24</m:t>
                    </m:r>
                  </m:oMath>
                </a14:m>
                <a:endParaRPr lang="en-US"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143000" y="1841751"/>
                <a:ext cx="10210800" cy="4800600"/>
              </a:xfrm>
              <a:blipFill>
                <a:blip r:embed="rId2"/>
                <a:stretch>
                  <a:fillRect l="-1366" t="-1579"/>
                </a:stretch>
              </a:blipFill>
            </p:spPr>
            <p:txBody>
              <a:bodyPr/>
              <a:lstStyle/>
              <a:p>
                <a:r>
                  <a:rPr lang="en-US">
                    <a:noFill/>
                  </a:rPr>
                  <a:t> </a:t>
                </a:r>
              </a:p>
            </p:txBody>
          </p:sp>
        </mc:Fallback>
      </mc:AlternateContent>
    </p:spTree>
    <p:extLst>
      <p:ext uri="{BB962C8B-B14F-4D97-AF65-F5344CB8AC3E}">
        <p14:creationId xmlns:p14="http://schemas.microsoft.com/office/powerpoint/2010/main" val="328923754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1295400" y="1697289"/>
                <a:ext cx="9829800" cy="4800600"/>
              </a:xfrm>
            </p:spPr>
            <p:txBody>
              <a:bodyPr>
                <a:normAutofit fontScale="92500" lnSpcReduction="20000"/>
              </a:bodyPr>
              <a:lstStyle/>
              <a:p>
                <a:r>
                  <a:rPr lang="en-US" sz="2200" dirty="0"/>
                  <a:t>Suppose we </a:t>
                </a:r>
                <a:r>
                  <a:rPr lang="en-US" dirty="0"/>
                  <a:t>would like to test the claim that the mean age of patrons is greater than 24.</a:t>
                </a:r>
              </a:p>
              <a:p>
                <a:r>
                  <a:rPr lang="en-US" sz="2200" dirty="0"/>
                  <a:t>Skipping to the most important stuff…</a:t>
                </a:r>
              </a:p>
              <a:p>
                <a:r>
                  <a:rPr lang="en-US" dirty="0"/>
                  <a:t>Critical value,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𝑡</m:t>
                        </m:r>
                      </m:e>
                      <m:sub>
                        <m:r>
                          <a:rPr lang="en-US" b="0" i="1" smtClean="0">
                            <a:latin typeface="Cambria Math"/>
                          </a:rPr>
                          <m:t>0.95, 6</m:t>
                        </m:r>
                      </m:sub>
                    </m:sSub>
                    <m:r>
                      <a:rPr lang="en-US" b="0" i="1" smtClean="0">
                        <a:latin typeface="Cambria Math"/>
                      </a:rPr>
                      <m:t>=1.943</m:t>
                    </m:r>
                  </m:oMath>
                </a14:m>
                <a:r>
                  <a:rPr lang="en-US" sz="2200" dirty="0"/>
                  <a:t> </a:t>
                </a:r>
                <a:r>
                  <a:rPr lang="en-US" sz="2200" dirty="0">
                    <a:solidFill>
                      <a:srgbClr val="FF0000"/>
                    </a:solidFill>
                  </a:rPr>
                  <a:t>(alpha = 0.05)</a:t>
                </a:r>
              </a:p>
              <a:p>
                <a:r>
                  <a:rPr lang="en-US" dirty="0"/>
                  <a:t>Test statistic, </a:t>
                </a:r>
                <a14:m>
                  <m:oMath xmlns:m="http://schemas.openxmlformats.org/officeDocument/2006/math">
                    <m:r>
                      <a:rPr lang="en-US" b="0" i="1" smtClean="0">
                        <a:latin typeface="Cambria Math"/>
                      </a:rPr>
                      <m:t>𝑡</m:t>
                    </m:r>
                    <m:r>
                      <a:rPr lang="en-US" b="0" i="1" smtClean="0">
                        <a:latin typeface="Cambria Math"/>
                      </a:rPr>
                      <m:t>=2.1884</m:t>
                    </m:r>
                  </m:oMath>
                </a14:m>
                <a:endParaRPr lang="en-US" sz="2200" dirty="0"/>
              </a:p>
              <a:p>
                <a:r>
                  <a:rPr lang="en-US" dirty="0"/>
                  <a:t>P-value, </a:t>
                </a:r>
                <a14:m>
                  <m:oMath xmlns:m="http://schemas.openxmlformats.org/officeDocument/2006/math">
                    <m:r>
                      <a:rPr lang="en-US" b="0" i="1" smtClean="0">
                        <a:latin typeface="Cambria Math"/>
                      </a:rPr>
                      <m:t>𝑝</m:t>
                    </m:r>
                    <m:r>
                      <a:rPr lang="en-US" b="0" i="1" smtClean="0">
                        <a:latin typeface="Cambria Math"/>
                      </a:rPr>
                      <m:t>=0.036</m:t>
                    </m:r>
                  </m:oMath>
                </a14:m>
                <a:endParaRPr lang="en-US" sz="2200" dirty="0"/>
              </a:p>
              <a:p>
                <a:r>
                  <a:rPr lang="en-US" dirty="0"/>
                  <a:t>Conclusion: reject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a:rPr>
                          <m:t>𝐻</m:t>
                        </m:r>
                      </m:e>
                      <m:sub>
                        <m:r>
                          <a:rPr lang="en-US" b="0" i="1" smtClean="0">
                            <a:latin typeface="Cambria Math"/>
                          </a:rPr>
                          <m:t>𝑜</m:t>
                        </m:r>
                      </m:sub>
                    </m:sSub>
                  </m:oMath>
                </a14:m>
                <a:endParaRPr lang="en-US" sz="2200" dirty="0"/>
              </a:p>
              <a:p>
                <a:r>
                  <a:rPr lang="en-US" dirty="0"/>
                  <a:t>i.e. conclude that the mean is greater than 24.</a:t>
                </a:r>
              </a:p>
              <a:p>
                <a:r>
                  <a:rPr lang="en-US" sz="2200" dirty="0">
                    <a:solidFill>
                      <a:srgbClr val="FF0000"/>
                    </a:solidFill>
                  </a:rPr>
                  <a:t>1-sided 95% CI</a:t>
                </a:r>
                <a:r>
                  <a:rPr lang="en-US" sz="2200" dirty="0"/>
                  <a:t>: </a:t>
                </a:r>
                <a14:m>
                  <m:oMath xmlns:m="http://schemas.openxmlformats.org/officeDocument/2006/math">
                    <m:d>
                      <m:dPr>
                        <m:begChr m:val="["/>
                        <m:endChr m:val="]"/>
                        <m:ctrlPr>
                          <a:rPr lang="en-US" sz="2200" i="1">
                            <a:latin typeface="Cambria Math" panose="02040503050406030204" pitchFamily="18" charset="0"/>
                          </a:rPr>
                        </m:ctrlPr>
                      </m:dPr>
                      <m:e>
                        <m:r>
                          <a:rPr lang="en-US" sz="2200" i="1">
                            <a:latin typeface="Cambria Math"/>
                          </a:rPr>
                          <m:t>24.7, </m:t>
                        </m:r>
                        <m:r>
                          <a:rPr lang="en-US" sz="2200" i="1">
                            <a:latin typeface="Cambria Math"/>
                            <a:ea typeface="Cambria Math"/>
                          </a:rPr>
                          <m:t>∞</m:t>
                        </m:r>
                      </m:e>
                    </m:d>
                  </m:oMath>
                </a14:m>
                <a:endParaRPr lang="en-US" sz="2200" dirty="0"/>
              </a:p>
              <a:p>
                <a:r>
                  <a:rPr lang="en-US" dirty="0">
                    <a:solidFill>
                      <a:srgbClr val="FF0000"/>
                    </a:solidFill>
                  </a:rPr>
                  <a:t>2-sided 95% CI</a:t>
                </a:r>
                <a:r>
                  <a:rPr lang="en-US" dirty="0"/>
                  <a:t>: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a:rPr>
                          <m:t>2</m:t>
                        </m:r>
                        <m:r>
                          <a:rPr lang="en-US" b="0" i="1" smtClean="0">
                            <a:latin typeface="Cambria Math"/>
                          </a:rPr>
                          <m:t>3.3</m:t>
                        </m:r>
                        <m:r>
                          <a:rPr lang="en-US" i="1">
                            <a:latin typeface="Cambria Math"/>
                          </a:rPr>
                          <m:t>, </m:t>
                        </m:r>
                        <m:r>
                          <a:rPr lang="en-US" b="0" i="1" smtClean="0">
                            <a:latin typeface="Cambria Math"/>
                          </a:rPr>
                          <m:t>36.4</m:t>
                        </m:r>
                      </m:e>
                    </m:d>
                  </m:oMath>
                </a14:m>
                <a:endParaRPr lang="en-US" sz="2200" dirty="0"/>
              </a:p>
              <a:p>
                <a:pPr lvl="1"/>
                <a:r>
                  <a:rPr lang="en-US" sz="2000" dirty="0"/>
                  <a:t>But… wait! 24 is in the CI, implying it is a ‘plausible’ value – i.e. we would fail to reject the null.</a:t>
                </a:r>
              </a:p>
              <a:p>
                <a:endParaRPr lang="en-US" dirty="0"/>
              </a:p>
              <a:p>
                <a:endParaRPr lang="en-US" sz="2200" dirty="0"/>
              </a:p>
              <a:p>
                <a:endParaRPr lang="en-US" dirty="0"/>
              </a:p>
              <a:p>
                <a:endParaRPr lang="en-US" sz="2200" dirty="0"/>
              </a:p>
              <a:p>
                <a:endParaRPr lang="en-US" sz="2200" dirty="0"/>
              </a:p>
              <a:p>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1295400" y="1697289"/>
                <a:ext cx="9829800" cy="4800600"/>
              </a:xfrm>
              <a:blipFill>
                <a:blip r:embed="rId2"/>
                <a:stretch>
                  <a:fillRect l="-1290" t="-3430" r="-129"/>
                </a:stretch>
              </a:blipFill>
            </p:spPr>
            <p:txBody>
              <a:bodyPr/>
              <a:lstStyle/>
              <a:p>
                <a:r>
                  <a:rPr lang="en-US">
                    <a:noFill/>
                  </a:rPr>
                  <a:t> </a:t>
                </a:r>
              </a:p>
            </p:txBody>
          </p:sp>
        </mc:Fallback>
      </mc:AlternateContent>
    </p:spTree>
    <p:extLst>
      <p:ext uri="{BB962C8B-B14F-4D97-AF65-F5344CB8AC3E}">
        <p14:creationId xmlns:p14="http://schemas.microsoft.com/office/powerpoint/2010/main" val="42888770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3</a:t>
            </a:r>
          </a:p>
        </p:txBody>
      </p:sp>
      <p:pic>
        <p:nvPicPr>
          <p:cNvPr id="6" name="Picture 5">
            <a:extLst>
              <a:ext uri="{FF2B5EF4-FFF2-40B4-BE49-F238E27FC236}">
                <a16:creationId xmlns:a16="http://schemas.microsoft.com/office/drawing/2014/main" id="{6C20EE24-2283-4F85-9105-0C805564B388}"/>
              </a:ext>
            </a:extLst>
          </p:cNvPr>
          <p:cNvPicPr>
            <a:picLocks noChangeAspect="1"/>
          </p:cNvPicPr>
          <p:nvPr/>
        </p:nvPicPr>
        <p:blipFill>
          <a:blip r:embed="rId2"/>
          <a:stretch>
            <a:fillRect/>
          </a:stretch>
        </p:blipFill>
        <p:spPr>
          <a:xfrm>
            <a:off x="1780815" y="1560539"/>
            <a:ext cx="8377339" cy="4457896"/>
          </a:xfrm>
          <a:prstGeom prst="rect">
            <a:avLst/>
          </a:prstGeom>
        </p:spPr>
      </p:pic>
      <p:sp>
        <p:nvSpPr>
          <p:cNvPr id="7" name="Multiplication Sign 6">
            <a:extLst>
              <a:ext uri="{FF2B5EF4-FFF2-40B4-BE49-F238E27FC236}">
                <a16:creationId xmlns:a16="http://schemas.microsoft.com/office/drawing/2014/main" id="{0DBD785D-49C2-41BB-BCA8-83625D7BD932}"/>
              </a:ext>
            </a:extLst>
          </p:cNvPr>
          <p:cNvSpPr/>
          <p:nvPr/>
        </p:nvSpPr>
        <p:spPr>
          <a:xfrm>
            <a:off x="2017605" y="4495067"/>
            <a:ext cx="362198" cy="415636"/>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120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6452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710387" y="1371600"/>
            <a:ext cx="109728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4100" y="2672790"/>
            <a:ext cx="2938463" cy="2650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1067" y="2682941"/>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443286"/>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429070"/>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55445" y="6017915"/>
            <a:ext cx="346709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One Sided-Test at alpha = 0.05</a:t>
            </a:r>
          </a:p>
        </p:txBody>
      </p:sp>
      <p:sp>
        <p:nvSpPr>
          <p:cNvPr id="12" name="TextBox 11"/>
          <p:cNvSpPr txBox="1"/>
          <p:nvPr/>
        </p:nvSpPr>
        <p:spPr>
          <a:xfrm>
            <a:off x="6196787" y="6002438"/>
            <a:ext cx="346708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spTree>
    <p:extLst>
      <p:ext uri="{BB962C8B-B14F-4D97-AF65-F5344CB8AC3E}">
        <p14:creationId xmlns:p14="http://schemas.microsoft.com/office/powerpoint/2010/main" val="18355634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797675"/>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p:sp>
        <p:nvSpPr>
          <p:cNvPr id="7" name="Content Placeholder 2"/>
          <p:cNvSpPr>
            <a:spLocks noGrp="1"/>
          </p:cNvSpPr>
          <p:nvPr>
            <p:ph idx="1"/>
          </p:nvPr>
        </p:nvSpPr>
        <p:spPr>
          <a:xfrm>
            <a:off x="533400" y="1719418"/>
            <a:ext cx="11049000" cy="4800600"/>
          </a:xfrm>
        </p:spPr>
        <p:txBody>
          <a:bodyPr/>
          <a:lstStyle/>
          <a:p>
            <a:r>
              <a:rPr lang="en-US" sz="2200" dirty="0"/>
              <a:t>Suppose we </a:t>
            </a:r>
            <a:r>
              <a:rPr lang="en-US" dirty="0"/>
              <a:t>would like to test the claim that the mean age of patrons is greater than 24.</a:t>
            </a:r>
          </a:p>
          <a:p>
            <a:endParaRPr lang="en-US" sz="22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9801" y="2957426"/>
            <a:ext cx="2948265"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 name="Straight Arrow Connector 4"/>
          <p:cNvCxnSpPr/>
          <p:nvPr/>
        </p:nvCxnSpPr>
        <p:spPr>
          <a:xfrm flipV="1">
            <a:off x="4038600" y="5717771"/>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flipV="1">
            <a:off x="7696200" y="5703555"/>
            <a:ext cx="0" cy="533400"/>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6" name="TextBox 5"/>
          <p:cNvSpPr txBox="1"/>
          <p:nvPr/>
        </p:nvSpPr>
        <p:spPr>
          <a:xfrm>
            <a:off x="2391444" y="6336268"/>
            <a:ext cx="3294312"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0.1</a:t>
            </a:r>
          </a:p>
        </p:txBody>
      </p:sp>
      <p:sp>
        <p:nvSpPr>
          <p:cNvPr id="12" name="TextBox 11"/>
          <p:cNvSpPr txBox="1"/>
          <p:nvPr/>
        </p:nvSpPr>
        <p:spPr>
          <a:xfrm>
            <a:off x="6096001" y="6295945"/>
            <a:ext cx="370455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Arial"/>
                <a:ea typeface="+mn-ea"/>
                <a:cs typeface="+mn-cs"/>
              </a:rPr>
              <a:t>Two Sided-Test at alpha = 0.05</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454" y="2934680"/>
            <a:ext cx="2954004" cy="26517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513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000" u="sng" dirty="0"/>
              <a:t>One-Sided Test + Two-Sided CI Demonstration</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050" b="0" i="0" u="none" strike="noStrike" kern="1200" cap="none" spc="0" normalizeH="0" baseline="0" noProof="0" dirty="0">
              <a:ln>
                <a:noFill/>
              </a:ln>
              <a:solidFill>
                <a:srgbClr val="FFFFFF"/>
              </a:solidFill>
              <a:effectLst/>
              <a:uLnTx/>
              <a:uFillTx/>
              <a:latin typeface="Arial"/>
              <a:ea typeface="+mn-ea"/>
              <a:cs typeface="+mn-cs"/>
            </a:endParaRPr>
          </a:p>
        </p:txBody>
      </p:sp>
      <mc:AlternateContent xmlns:mc="http://schemas.openxmlformats.org/markup-compatibility/2006" xmlns:a14="http://schemas.microsoft.com/office/drawing/2010/main">
        <mc:Choice Requires="a14">
          <p:sp>
            <p:nvSpPr>
              <p:cNvPr id="7" name="Content Placeholder 2"/>
              <p:cNvSpPr>
                <a:spLocks noGrp="1"/>
              </p:cNvSpPr>
              <p:nvPr>
                <p:ph idx="1"/>
              </p:nvPr>
            </p:nvSpPr>
            <p:spPr>
              <a:xfrm>
                <a:off x="381000" y="2362200"/>
                <a:ext cx="11430000" cy="4800600"/>
              </a:xfrm>
            </p:spPr>
            <p:txBody>
              <a:bodyPr/>
              <a:lstStyle/>
              <a:p>
                <a:pPr marL="0" indent="0">
                  <a:buNone/>
                </a:pPr>
                <a:endParaRPr lang="en-US" dirty="0"/>
              </a:p>
              <a:p>
                <a:r>
                  <a:rPr lang="en-US" sz="2200" dirty="0"/>
                  <a:t>Take-away: you can run into a situation where a 1-sided p-value at </a:t>
                </a:r>
                <a14:m>
                  <m:oMath xmlns:m="http://schemas.openxmlformats.org/officeDocument/2006/math">
                    <m:r>
                      <a:rPr lang="en-US" sz="2200" i="1">
                        <a:latin typeface="Cambria Math"/>
                        <a:ea typeface="Cambria Math"/>
                      </a:rPr>
                      <m:t>𝛼</m:t>
                    </m:r>
                  </m:oMath>
                </a14:m>
                <a:r>
                  <a:rPr lang="en-US" sz="2200" dirty="0"/>
                  <a:t> does not ‘agree’ with a 2-sided </a:t>
                </a:r>
                <a14:m>
                  <m:oMath xmlns:m="http://schemas.openxmlformats.org/officeDocument/2006/math">
                    <m:d>
                      <m:dPr>
                        <m:ctrlPr>
                          <a:rPr lang="en-US" sz="2200" i="1">
                            <a:latin typeface="Cambria Math" panose="02040503050406030204" pitchFamily="18" charset="0"/>
                          </a:rPr>
                        </m:ctrlPr>
                      </m:dPr>
                      <m:e>
                        <m:r>
                          <a:rPr lang="en-US" sz="2200" i="1">
                            <a:latin typeface="Cambria Math"/>
                          </a:rPr>
                          <m:t>1−</m:t>
                        </m:r>
                        <m:r>
                          <a:rPr lang="en-US" i="1">
                            <a:latin typeface="Cambria Math"/>
                            <a:ea typeface="Cambria Math"/>
                          </a:rPr>
                          <m:t>𝛼</m:t>
                        </m:r>
                      </m:e>
                    </m:d>
                    <m:r>
                      <a:rPr lang="en-US" sz="2200" i="1">
                        <a:latin typeface="Cambria Math"/>
                      </a:rPr>
                      <m:t>%</m:t>
                    </m:r>
                  </m:oMath>
                </a14:m>
                <a:r>
                  <a:rPr lang="en-US" sz="2200" dirty="0"/>
                  <a:t> CI.</a:t>
                </a:r>
              </a:p>
              <a:p>
                <a:pPr lvl="1"/>
                <a:r>
                  <a:rPr lang="en-US" sz="2000" dirty="0"/>
                  <a:t>This is why you should switch to a </a:t>
                </a:r>
                <a14:m>
                  <m:oMath xmlns:m="http://schemas.openxmlformats.org/officeDocument/2006/math">
                    <m:d>
                      <m:dPr>
                        <m:ctrlPr>
                          <a:rPr lang="en-US" i="1">
                            <a:latin typeface="Cambria Math" panose="02040503050406030204" pitchFamily="18" charset="0"/>
                          </a:rPr>
                        </m:ctrlPr>
                      </m:dPr>
                      <m:e>
                        <m:r>
                          <a:rPr lang="en-US" i="1">
                            <a:latin typeface="Cambria Math"/>
                          </a:rPr>
                          <m:t>1−</m:t>
                        </m:r>
                        <m:r>
                          <a:rPr lang="en-US" b="0" i="1" smtClean="0">
                            <a:latin typeface="Cambria Math"/>
                          </a:rPr>
                          <m:t>2</m:t>
                        </m:r>
                        <m:r>
                          <a:rPr lang="en-US" i="1">
                            <a:latin typeface="Cambria Math"/>
                            <a:ea typeface="Cambria Math"/>
                          </a:rPr>
                          <m:t>𝛼</m:t>
                        </m:r>
                      </m:e>
                    </m:d>
                    <m:r>
                      <a:rPr lang="en-US" i="1">
                        <a:latin typeface="Cambria Math"/>
                      </a:rPr>
                      <m:t>%</m:t>
                    </m:r>
                  </m:oMath>
                </a14:m>
                <a:r>
                  <a:rPr lang="en-US" dirty="0"/>
                  <a:t> CI if you want to ensure that the conclusions will agree.</a:t>
                </a:r>
              </a:p>
              <a:p>
                <a:pPr lvl="1"/>
                <a:endParaRPr lang="en-US" sz="2000" dirty="0"/>
              </a:p>
              <a:p>
                <a:endParaRPr lang="en-US" dirty="0"/>
              </a:p>
              <a:p>
                <a:endParaRPr lang="en-US" sz="2200" dirty="0"/>
              </a:p>
              <a:p>
                <a:endParaRPr lang="en-US" dirty="0"/>
              </a:p>
              <a:p>
                <a:endParaRPr lang="en-US" sz="2200" dirty="0"/>
              </a:p>
              <a:p>
                <a:endParaRPr lang="en-US" sz="2200" dirty="0"/>
              </a:p>
              <a:p>
                <a:pPr marL="114300" indent="0">
                  <a:buNone/>
                </a:pPr>
                <a:endParaRPr lang="en-US" sz="2200" dirty="0"/>
              </a:p>
            </p:txBody>
          </p:sp>
        </mc:Choice>
        <mc:Fallback xmlns="">
          <p:sp>
            <p:nvSpPr>
              <p:cNvPr id="7" name="Content Placeholder 2"/>
              <p:cNvSpPr>
                <a:spLocks noGrp="1" noRot="1" noChangeAspect="1" noMove="1" noResize="1" noEditPoints="1" noAdjustHandles="1" noChangeArrowheads="1" noChangeShapeType="1" noTextEdit="1"/>
              </p:cNvSpPr>
              <p:nvPr>
                <p:ph idx="1"/>
              </p:nvPr>
            </p:nvSpPr>
            <p:spPr>
              <a:xfrm>
                <a:off x="381000" y="2362200"/>
                <a:ext cx="11430000" cy="4800600"/>
              </a:xfrm>
              <a:blipFill>
                <a:blip r:embed="rId2"/>
                <a:stretch>
                  <a:fillRect l="-666"/>
                </a:stretch>
              </a:blipFill>
            </p:spPr>
            <p:txBody>
              <a:bodyPr/>
              <a:lstStyle/>
              <a:p>
                <a:r>
                  <a:rPr lang="en-US">
                    <a:noFill/>
                  </a:rPr>
                  <a:t> </a:t>
                </a:r>
              </a:p>
            </p:txBody>
          </p:sp>
        </mc:Fallback>
      </mc:AlternateContent>
    </p:spTree>
    <p:extLst>
      <p:ext uri="{BB962C8B-B14F-4D97-AF65-F5344CB8AC3E}">
        <p14:creationId xmlns:p14="http://schemas.microsoft.com/office/powerpoint/2010/main" val="11177975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6006" y="2241867"/>
            <a:ext cx="7543800" cy="1450757"/>
          </a:xfrm>
        </p:spPr>
        <p:txBody>
          <a:bodyPr/>
          <a:lstStyle/>
          <a:p>
            <a:pPr algn="ctr"/>
            <a:r>
              <a:rPr lang="en-US" dirty="0"/>
              <a:t>End Question/Activity 4</a:t>
            </a:r>
          </a:p>
        </p:txBody>
      </p:sp>
      <p:sp>
        <p:nvSpPr>
          <p:cNvPr id="4" name="Slide Number Placeholder 3"/>
          <p:cNvSpPr>
            <a:spLocks noGrp="1"/>
          </p:cNvSpPr>
          <p:nvPr>
            <p:ph type="sldNum" sz="quarter" idx="12"/>
          </p:nvPr>
        </p:nvSpPr>
        <p:spPr>
          <a:xfrm>
            <a:off x="7425345" y="6459789"/>
            <a:ext cx="984019" cy="365125"/>
          </a:xfrm>
          <a:prstGeom prst="rect">
            <a:avLst/>
          </a:prstGeom>
        </p:spPr>
        <p:txBody>
          <a:bodyPr vert="horz" lIns="91440" tIns="45720" rIns="91440" bIns="45720" rtlCol="0" anchor="ctr"/>
          <a:lstStyle>
            <a:defPPr>
              <a:defRPr lang="en-US"/>
            </a:defPPr>
            <a:lvl1pPr marL="0" algn="r" defTabSz="914400" rtl="0" eaLnBrk="1" latinLnBrk="0" hangingPunct="1">
              <a:defRPr sz="1050" kern="1200">
                <a:solidFill>
                  <a:srgbClr val="FFFF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5BC5B7D-D6B0-4550-9BAF-D21F2647AC79}" type="slidenum">
              <a:rPr kumimoji="0" lang="en-US" altLang="en-US" sz="1050" b="0" i="0" u="none" strike="noStrike" kern="1200" cap="none" spc="0" normalizeH="0" baseline="0" noProof="0" smtClean="0">
                <a:ln>
                  <a:noFill/>
                </a:ln>
                <a:solidFill>
                  <a:srgbClr val="FFFFFF"/>
                </a:solidFill>
                <a:effectLst/>
                <a:uLnTx/>
                <a:uFillTx/>
                <a:latin typeface="Arial"/>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altLang="en-US" sz="1050" b="0" i="0" u="none" strike="noStrike" kern="1200" cap="none" spc="0" normalizeH="0" baseline="0" noProof="0" dirty="0">
              <a:ln>
                <a:noFill/>
              </a:ln>
              <a:solidFill>
                <a:srgbClr val="FFFFFF"/>
              </a:solidFill>
              <a:effectLst/>
              <a:uLnTx/>
              <a:uFillTx/>
              <a:latin typeface="Arial"/>
              <a:ea typeface="+mn-ea"/>
              <a:cs typeface="+mn-cs"/>
            </a:endParaRPr>
          </a:p>
        </p:txBody>
      </p:sp>
    </p:spTree>
    <p:extLst>
      <p:ext uri="{BB962C8B-B14F-4D97-AF65-F5344CB8AC3E}">
        <p14:creationId xmlns:p14="http://schemas.microsoft.com/office/powerpoint/2010/main" val="16023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4" name="Rectangle 3">
                <a:extLst>
                  <a:ext uri="{FF2B5EF4-FFF2-40B4-BE49-F238E27FC236}">
                    <a16:creationId xmlns:a16="http://schemas.microsoft.com/office/drawing/2014/main" id="{3F495802-E1A4-434B-A171-4F2EBCCDB2AC}"/>
                  </a:ext>
                </a:extLst>
              </p:cNvPr>
              <p:cNvSpPr/>
              <p:nvPr/>
            </p:nvSpPr>
            <p:spPr>
              <a:xfrm>
                <a:off x="0" y="1464736"/>
                <a:ext cx="12192000" cy="5115375"/>
              </a:xfrm>
              <a:prstGeom prst="rect">
                <a:avLst/>
              </a:prstGeom>
            </p:spPr>
            <p:txBody>
              <a:bodyPr wrap="square">
                <a:spAutoFit/>
              </a:bodyPr>
              <a:lstStyle/>
              <a:p>
                <a:pPr marL="342900" marR="0" lvl="0" indent="-342900">
                  <a:lnSpc>
                    <a:spcPct val="115000"/>
                  </a:lnSpc>
                  <a:spcBef>
                    <a:spcPts val="0"/>
                  </a:spcBef>
                  <a:spcAft>
                    <a:spcPts val="0"/>
                  </a:spcAft>
                  <a:buFont typeface="+mj-lt"/>
                  <a:buAutoNum type="arabicPeriod"/>
                </a:pPr>
                <a:r>
                  <a:rPr lang="en-US" sz="11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a:p>
                <a:pPr marL="457200" marR="0">
                  <a:lnSpc>
                    <a:spcPct val="115000"/>
                  </a:lnSpc>
                  <a:spcBef>
                    <a:spcPts val="0"/>
                  </a:spcBef>
                  <a:spcAft>
                    <a:spcPts val="1000"/>
                  </a:spcAft>
                </a:pPr>
                <a:r>
                  <a:rPr lang="en-US" sz="1100" b="1" dirty="0">
                    <a:effectLst/>
                    <a:latin typeface="Calibri" panose="020F0502020204030204" pitchFamily="34" charset="0"/>
                    <a:ea typeface="Calibri" panose="020F0502020204030204" pitchFamily="34" charset="0"/>
                    <a:cs typeface="Times New Roman" panose="02020603050405020304" pitchFamily="18" charset="0"/>
                  </a:rPr>
                  <a:t>Not fired</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100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a. </a:t>
                </a:r>
                <a:r>
                  <a:rPr lang="en-US" sz="1000" dirty="0">
                    <a:effectLst/>
                    <a:latin typeface="Calibri" panose="020F0502020204030204" pitchFamily="34" charset="0"/>
                    <a:ea typeface="Calibri" panose="020F0502020204030204" pitchFamily="34" charset="0"/>
                    <a:cs typeface="Times New Roman" panose="02020603050405020304" pitchFamily="18" charset="0"/>
                  </a:rPr>
                  <a:t>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b. Now run a two sample t-test appropriate for this scientific problem. (Use SAS.) </a:t>
                </a:r>
                <a:r>
                  <a:rPr lang="en-US" sz="8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1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100" dirty="0">
                  <a:latin typeface="Calibri" panose="020F0502020204030204" pitchFamily="34" charset="0"/>
                  <a:ea typeface="Calibri" panose="020F0502020204030204" pitchFamily="34" charset="0"/>
                  <a:cs typeface="Times New Roman" panose="02020603050405020304" pitchFamily="18" charset="0"/>
                </a:endParaRP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c. Compare this p-value to the randomized p-value found in the previous sub-question.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d. T</a:t>
                </a:r>
                <a:r>
                  <a:rPr lang="en-US" sz="11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e. </a:t>
                </a:r>
                <a:r>
                  <a:rPr lang="en-US" sz="11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a:t>
                </a:r>
              </a:p>
              <a:p>
                <a:pPr marL="457200" marR="0">
                  <a:lnSpc>
                    <a:spcPct val="115000"/>
                  </a:lnSpc>
                  <a:spcBef>
                    <a:spcPts val="0"/>
                  </a:spcBef>
                  <a:spcAft>
                    <a:spcPts val="0"/>
                  </a:spcAft>
                </a:pP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err="1">
                    <a:latin typeface="Calibri" panose="020F0502020204030204" pitchFamily="34" charset="0"/>
                    <a:ea typeface="Calibri" panose="020F0502020204030204" pitchFamily="34" charset="0"/>
                    <a:cs typeface="Times New Roman" panose="02020603050405020304" pitchFamily="18" charset="0"/>
                  </a:rPr>
                  <a:t>i</a:t>
                </a:r>
                <a:r>
                  <a:rPr lang="en-US" sz="1100" dirty="0">
                    <a:latin typeface="Calibri" panose="020F0502020204030204" pitchFamily="34" charset="0"/>
                    <a:ea typeface="Calibri" panose="020F0502020204030204" pitchFamily="34" charset="0"/>
                    <a:cs typeface="Times New Roman" panose="02020603050405020304" pitchFamily="18" charset="0"/>
                  </a:rPr>
                  <a:t>. </a:t>
                </a:r>
                <a:r>
                  <a:rPr lang="en-US" sz="1100" dirty="0">
                    <a:effectLst/>
                    <a:latin typeface="Calibri" panose="020F0502020204030204" pitchFamily="34" charset="0"/>
                    <a:ea typeface="Calibri" panose="020F0502020204030204" pitchFamily="34" charset="0"/>
                    <a:cs typeface="Times New Roman" panose="02020603050405020304" pitchFamily="18" charset="0"/>
                  </a:rPr>
                  <a:t>Pooled standard deviation (s</a:t>
                </a:r>
                <a:r>
                  <a:rPr lang="en-US" sz="1100" baseline="-25000" dirty="0">
                    <a:effectLst/>
                    <a:latin typeface="Calibri" panose="020F0502020204030204" pitchFamily="34" charset="0"/>
                    <a:ea typeface="Calibri" panose="020F0502020204030204" pitchFamily="34" charset="0"/>
                    <a:cs typeface="Times New Roman" panose="02020603050405020304" pitchFamily="18" charset="0"/>
                  </a:rPr>
                  <a:t>p</a:t>
                </a:r>
                <a:r>
                  <a:rPr lang="en-US" sz="1100" dirty="0">
                    <a:latin typeface="Calibri" panose="020F0502020204030204" pitchFamily="34" charset="0"/>
                    <a:ea typeface="Calibri" panose="020F0502020204030204" pitchFamily="34" charset="0"/>
                    <a:cs typeface="Times New Roman" panose="02020603050405020304" pitchFamily="18" charset="0"/>
                  </a:rPr>
                  <a:t>) </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	ii. The standard error of (</a:t>
                </a:r>
                <a14:m>
                  <m:oMath xmlns:m="http://schemas.openxmlformats.org/officeDocument/2006/math">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sz="1100" i="1">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sz="110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100" i="1">
                                <a:effectLst/>
                                <a:latin typeface="Cambria Math" panose="02040503050406030204" pitchFamily="18" charset="0"/>
                                <a:ea typeface="Calibri" panose="020F0502020204030204" pitchFamily="34" charset="0"/>
                                <a:cs typeface="Times New Roman" panose="02020603050405020304" pitchFamily="18" charset="0"/>
                              </a:rPr>
                              <m:t>𝑋</m:t>
                            </m:r>
                          </m:e>
                        </m:acc>
                      </m:e>
                      <m:sub>
                        <m:r>
                          <a:rPr lang="en-US" sz="1100" i="1">
                            <a:effectLst/>
                            <a:latin typeface="Cambria Math" panose="02040503050406030204" pitchFamily="18" charset="0"/>
                            <a:ea typeface="Calibri" panose="020F0502020204030204" pitchFamily="34" charset="0"/>
                            <a:cs typeface="Times New Roman" panose="02020603050405020304" pitchFamily="18" charset="0"/>
                          </a:rPr>
                          <m:t>𝑁𝑜𝑡</m:t>
                        </m:r>
                        <m:r>
                          <a:rPr lang="en-US" sz="1100" i="1">
                            <a:effectLst/>
                            <a:latin typeface="Cambria Math" panose="02040503050406030204" pitchFamily="18" charset="0"/>
                            <a:ea typeface="Calibri" panose="020F0502020204030204" pitchFamily="34" charset="0"/>
                            <a:cs typeface="Times New Roman" panose="02020603050405020304" pitchFamily="18" charset="0"/>
                          </a:rPr>
                          <m:t> </m:t>
                        </m:r>
                        <m:r>
                          <a:rPr lang="en-US" sz="1100" i="1">
                            <a:effectLst/>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457200" marR="0">
                  <a:lnSpc>
                    <a:spcPct val="115000"/>
                  </a:lnSpc>
                  <a:spcBef>
                    <a:spcPts val="0"/>
                  </a:spcBef>
                  <a:spcAft>
                    <a:spcPts val="0"/>
                  </a:spcAft>
                </a:pPr>
                <a:r>
                  <a:rPr lang="en-US" sz="1100" dirty="0">
                    <a:effectLst/>
                    <a:latin typeface="Calibri" panose="020F0502020204030204" pitchFamily="34" charset="0"/>
                    <a:ea typeface="Calibri" panose="020F0502020204030204" pitchFamily="34" charset="0"/>
                    <a:cs typeface="Times New Roman" panose="02020603050405020304" pitchFamily="18" charset="0"/>
                  </a:rPr>
                  <a:t>f. Inspect and run this R Code and compare the results (t statistic, p-value, and confidence interval) to those you found in SAS.  To run the code, simply copy and paste the code below into R.  </a:t>
                </a:r>
              </a:p>
              <a:p>
                <a:pPr marL="457200" marR="0">
                  <a:lnSpc>
                    <a:spcPct val="115000"/>
                  </a:lnSpc>
                  <a:spcBef>
                    <a:spcPts val="0"/>
                  </a:spcBef>
                  <a:spcAft>
                    <a:spcPts val="0"/>
                  </a:spcAf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c(27, 33, 36, 37, 38, 38, 39, 42, 42, 43, 43, 44, 44, 44, 45, 45, 45, 45, 46, 46, 47, 47, 48, 48, 49, 49, 51, 51, 52, 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85800" marR="0">
                  <a:lnSpc>
                    <a:spcPct val="115000"/>
                  </a:lnSpc>
                  <a:spcBef>
                    <a:spcPts val="0"/>
                  </a:spcBef>
                  <a:spcAft>
                    <a:spcPts val="1000"/>
                  </a:spcAft>
                </a:pP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t.test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(x = Fired, y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Not_fired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conf.int</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.95,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var.equal</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100" b="1" i="1" dirty="0" err="1">
                    <a:effectLst/>
                    <a:latin typeface="Calibri" panose="020F0502020204030204" pitchFamily="34" charset="0"/>
                    <a:ea typeface="Calibri" panose="020F0502020204030204" pitchFamily="34" charset="0"/>
                    <a:cs typeface="Times New Roman" panose="02020603050405020304" pitchFamily="18" charset="0"/>
                  </a:rPr>
                  <a:t>two.sided</a:t>
                </a:r>
                <a:r>
                  <a:rPr lang="en-US" sz="1100" b="1" i="1"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4" name="Rectangle 3">
                <a:extLst>
                  <a:ext uri="{FF2B5EF4-FFF2-40B4-BE49-F238E27FC236}">
                    <a16:creationId xmlns:a16="http://schemas.microsoft.com/office/drawing/2014/main" id="{3F495802-E1A4-434B-A171-4F2EBCCDB2AC}"/>
                  </a:ext>
                </a:extLst>
              </p:cNvPr>
              <p:cNvSpPr>
                <a:spLocks noRot="1" noChangeAspect="1" noMove="1" noResize="1" noEditPoints="1" noAdjustHandles="1" noChangeArrowheads="1" noChangeShapeType="1" noTextEdit="1"/>
              </p:cNvSpPr>
              <p:nvPr/>
            </p:nvSpPr>
            <p:spPr>
              <a:xfrm>
                <a:off x="0" y="1464736"/>
                <a:ext cx="12192000" cy="5115375"/>
              </a:xfrm>
              <a:prstGeom prst="rect">
                <a:avLst/>
              </a:prstGeom>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8828406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588675" y="531054"/>
            <a:ext cx="10131425" cy="570015"/>
          </a:xfrm>
        </p:spPr>
        <p:txBody>
          <a:bodyPr>
            <a:normAutofit fontScale="90000"/>
          </a:bodyPr>
          <a:lstStyle/>
          <a:p>
            <a:pPr algn="ctr"/>
            <a:r>
              <a:rPr lang="en-US" dirty="0"/>
              <a:t>Question 5</a:t>
            </a:r>
          </a:p>
        </p:txBody>
      </p:sp>
      <p:sp>
        <p:nvSpPr>
          <p:cNvPr id="4" name="Rectangle 3">
            <a:extLst>
              <a:ext uri="{FF2B5EF4-FFF2-40B4-BE49-F238E27FC236}">
                <a16:creationId xmlns:a16="http://schemas.microsoft.com/office/drawing/2014/main" id="{3F495802-E1A4-434B-A171-4F2EBCCDB2AC}"/>
              </a:ext>
            </a:extLst>
          </p:cNvPr>
          <p:cNvSpPr/>
          <p:nvPr/>
        </p:nvSpPr>
        <p:spPr>
          <a:xfrm>
            <a:off x="266982" y="1675604"/>
            <a:ext cx="11086266" cy="1208279"/>
          </a:xfrm>
          <a:prstGeom prst="rect">
            <a:avLst/>
          </a:prstGeom>
        </p:spPr>
        <p:txBody>
          <a:bodyPr wrap="square">
            <a:spAutoFit/>
          </a:bodyPr>
          <a:lstStyle/>
          <a:p>
            <a:pPr marR="0" lvl="0">
              <a:lnSpc>
                <a:spcPct val="115000"/>
              </a:lnSpc>
              <a:spcBef>
                <a:spcPts val="0"/>
              </a:spcBef>
              <a:spcAft>
                <a:spcPts val="0"/>
              </a:spcAft>
            </a:pPr>
            <a:r>
              <a:rPr lang="en-US" sz="1600" dirty="0">
                <a:latin typeface="Calibri" panose="020F0502020204030204" pitchFamily="34" charset="0"/>
                <a:ea typeface="Calibri" panose="020F0502020204030204" pitchFamily="34" charset="0"/>
                <a:cs typeface="Times New Roman" panose="02020603050405020304" pitchFamily="18" charset="0"/>
              </a:rPr>
              <a:t>In the United States, it is illegal to discriminate against people based on various attributes.  One example is age.  An active lawsuit, filed August 30, 2011, in the Los Angeles District Office is a case against the American Samoa Government for systematic age discrimination by preferentially firing older workers. Though the data and details are currently sealed, suppose that a random sample of the ages of fired and not fired people in the American Samoa Government are listed below:</a:t>
            </a:r>
          </a:p>
        </p:txBody>
      </p:sp>
      <p:sp>
        <p:nvSpPr>
          <p:cNvPr id="5" name="Rectangle 4">
            <a:extLst>
              <a:ext uri="{FF2B5EF4-FFF2-40B4-BE49-F238E27FC236}">
                <a16:creationId xmlns:a16="http://schemas.microsoft.com/office/drawing/2014/main" id="{BF16CD8F-17B1-4FD2-9D36-8835A6018B16}"/>
              </a:ext>
            </a:extLst>
          </p:cNvPr>
          <p:cNvSpPr/>
          <p:nvPr/>
        </p:nvSpPr>
        <p:spPr>
          <a:xfrm>
            <a:off x="66745" y="3108631"/>
            <a:ext cx="7173925"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Fired:</a:t>
            </a:r>
            <a:r>
              <a:rPr lang="en-US" b="1" dirty="0">
                <a:latin typeface="Calibri" panose="020F0502020204030204" pitchFamily="34" charset="0"/>
                <a:ea typeface="Calibri" panose="020F0502020204030204" pitchFamily="34" charset="0"/>
                <a:cs typeface="Times New Roman" panose="02020603050405020304" pitchFamily="18" charset="0"/>
              </a:rPr>
              <a:t> </a:t>
            </a:r>
            <a:r>
              <a:rPr lang="en-US" dirty="0">
                <a:effectLst/>
                <a:latin typeface="Calibri" panose="020F0502020204030204" pitchFamily="34" charset="0"/>
                <a:ea typeface="Calibri" panose="020F0502020204030204" pitchFamily="34" charset="0"/>
                <a:cs typeface="Times New Roman" panose="02020603050405020304" pitchFamily="18" charset="0"/>
              </a:rPr>
              <a:t>34 37 37 38 41 42 43 44 44 45 45 45 46 48 49 53 53 54 54 55 56</a:t>
            </a:r>
          </a:p>
        </p:txBody>
      </p:sp>
      <p:sp>
        <p:nvSpPr>
          <p:cNvPr id="6" name="Rectangle 5">
            <a:extLst>
              <a:ext uri="{FF2B5EF4-FFF2-40B4-BE49-F238E27FC236}">
                <a16:creationId xmlns:a16="http://schemas.microsoft.com/office/drawing/2014/main" id="{58EA3DE0-9B2B-4129-B3FF-E5020A0774F4}"/>
              </a:ext>
            </a:extLst>
          </p:cNvPr>
          <p:cNvSpPr/>
          <p:nvPr/>
        </p:nvSpPr>
        <p:spPr>
          <a:xfrm>
            <a:off x="66745" y="3656270"/>
            <a:ext cx="10117359" cy="392159"/>
          </a:xfrm>
          <a:prstGeom prst="rect">
            <a:avLst/>
          </a:prstGeom>
        </p:spPr>
        <p:txBody>
          <a:bodyPr wrap="square">
            <a:spAutoFit/>
          </a:bodyPr>
          <a:lstStyle/>
          <a:p>
            <a:pPr marL="457200" marR="0">
              <a:lnSpc>
                <a:spcPct val="115000"/>
              </a:lnSpc>
              <a:spcBef>
                <a:spcPts val="0"/>
              </a:spcBef>
              <a:spcAft>
                <a:spcPts val="1000"/>
              </a:spcAft>
            </a:pPr>
            <a:r>
              <a:rPr lang="en-US" b="1" dirty="0">
                <a:effectLst/>
                <a:latin typeface="Calibri" panose="020F0502020204030204" pitchFamily="34" charset="0"/>
                <a:ea typeface="Calibri" panose="020F0502020204030204" pitchFamily="34" charset="0"/>
                <a:cs typeface="Times New Roman" panose="02020603050405020304" pitchFamily="18" charset="0"/>
              </a:rPr>
              <a:t>Not fired: </a:t>
            </a:r>
            <a:r>
              <a:rPr lang="en-US" dirty="0">
                <a:effectLst/>
                <a:latin typeface="Calibri" panose="020F0502020204030204" pitchFamily="34" charset="0"/>
                <a:ea typeface="Calibri" panose="020F0502020204030204" pitchFamily="34" charset="0"/>
                <a:cs typeface="Times New Roman" panose="02020603050405020304" pitchFamily="18" charset="0"/>
              </a:rPr>
              <a:t>27 33 36 37 38 38 39 42 42 43 43 44 44 44 45 45 45 45 46 46 47 47 48 48 49 49 51 51 52 54</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0F711443-E79B-9EC6-E4B4-DA7F46556079}"/>
                  </a:ext>
                </a:extLst>
              </p:cNvPr>
              <p:cNvSpPr txBox="1"/>
              <p:nvPr/>
            </p:nvSpPr>
            <p:spPr>
              <a:xfrm>
                <a:off x="6944138" y="4203909"/>
                <a:ext cx="4717774"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𝐻𝑜</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   </m:t>
                      </m:r>
                      <m:r>
                        <a:rPr lang="en-US" b="0" i="1" smtClean="0">
                          <a:latin typeface="Cambria Math" panose="02040503050406030204" pitchFamily="18" charset="0"/>
                        </a:rPr>
                        <m:t>𝑎𝑘𝑎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=0 </m:t>
                      </m:r>
                    </m:oMath>
                  </m:oMathPara>
                </a14:m>
                <a:endParaRPr lang="en-US" dirty="0"/>
              </a:p>
            </p:txBody>
          </p:sp>
        </mc:Choice>
        <mc:Fallback xmlns="">
          <p:sp>
            <p:nvSpPr>
              <p:cNvPr id="3" name="TextBox 2">
                <a:extLst>
                  <a:ext uri="{FF2B5EF4-FFF2-40B4-BE49-F238E27FC236}">
                    <a16:creationId xmlns:a16="http://schemas.microsoft.com/office/drawing/2014/main" id="{0F711443-E79B-9EC6-E4B4-DA7F46556079}"/>
                  </a:ext>
                </a:extLst>
              </p:cNvPr>
              <p:cNvSpPr txBox="1">
                <a:spLocks noRot="1" noChangeAspect="1" noMove="1" noResize="1" noEditPoints="1" noAdjustHandles="1" noChangeArrowheads="1" noChangeShapeType="1" noTextEdit="1"/>
              </p:cNvSpPr>
              <p:nvPr/>
            </p:nvSpPr>
            <p:spPr>
              <a:xfrm>
                <a:off x="6944138" y="4203909"/>
                <a:ext cx="4717774" cy="369332"/>
              </a:xfrm>
              <a:prstGeom prst="rect">
                <a:avLst/>
              </a:prstGeom>
              <a:blipFill>
                <a:blip r:embed="rId2"/>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D1971F3-14DB-F94C-4A4D-20F4D9BEB065}"/>
                  </a:ext>
                </a:extLst>
              </p:cNvPr>
              <p:cNvSpPr txBox="1"/>
              <p:nvPr/>
            </p:nvSpPr>
            <p:spPr>
              <a:xfrm>
                <a:off x="8613912" y="7423254"/>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𝐻𝑎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i="1">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b="0" i="1" smtClean="0">
                          <a:latin typeface="Cambria Math" panose="02040503050406030204" pitchFamily="18" charset="0"/>
                        </a:rPr>
                        <m:t>   </m:t>
                      </m:r>
                      <m:r>
                        <a:rPr lang="en-US" b="0" i="1" smtClean="0">
                          <a:latin typeface="Cambria Math" panose="02040503050406030204" pitchFamily="18" charset="0"/>
                        </a:rPr>
                        <m:t>𝑎𝑘𝑎</m:t>
                      </m:r>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𝐹</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𝜇</m:t>
                          </m:r>
                        </m:e>
                        <m:sub>
                          <m:r>
                            <a:rPr lang="en-US" b="0" i="1" smtClean="0">
                              <a:latin typeface="Cambria Math" panose="02040503050406030204" pitchFamily="18" charset="0"/>
                            </a:rPr>
                            <m:t>𝑁𝐹</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0 </m:t>
                      </m:r>
                    </m:oMath>
                  </m:oMathPara>
                </a14:m>
                <a:endParaRPr lang="en-US" dirty="0"/>
              </a:p>
            </p:txBody>
          </p:sp>
        </mc:Choice>
        <mc:Fallback xmlns="">
          <p:sp>
            <p:nvSpPr>
              <p:cNvPr id="8" name="TextBox 7">
                <a:extLst>
                  <a:ext uri="{FF2B5EF4-FFF2-40B4-BE49-F238E27FC236}">
                    <a16:creationId xmlns:a16="http://schemas.microsoft.com/office/drawing/2014/main" id="{DD1971F3-14DB-F94C-4A4D-20F4D9BEB065}"/>
                  </a:ext>
                </a:extLst>
              </p:cNvPr>
              <p:cNvSpPr txBox="1">
                <a:spLocks noRot="1" noChangeAspect="1" noMove="1" noResize="1" noEditPoints="1" noAdjustHandles="1" noChangeArrowheads="1" noChangeShapeType="1" noTextEdit="1"/>
              </p:cNvSpPr>
              <p:nvPr/>
            </p:nvSpPr>
            <p:spPr>
              <a:xfrm>
                <a:off x="8613912" y="7423254"/>
                <a:ext cx="6096000" cy="369332"/>
              </a:xfrm>
              <a:prstGeom prst="rect">
                <a:avLst/>
              </a:prstGeom>
              <a:blipFill>
                <a:blip r:embed="rId3"/>
                <a:stretch>
                  <a:fillRect b="-16667"/>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00369357-C209-DF22-C342-F6427CEA32D7}"/>
              </a:ext>
            </a:extLst>
          </p:cNvPr>
          <p:cNvSpPr txBox="1"/>
          <p:nvPr/>
        </p:nvSpPr>
        <p:spPr>
          <a:xfrm>
            <a:off x="477078" y="4388575"/>
            <a:ext cx="6763592" cy="646331"/>
          </a:xfrm>
          <a:prstGeom prst="rect">
            <a:avLst/>
          </a:prstGeom>
          <a:noFill/>
        </p:spPr>
        <p:txBody>
          <a:bodyPr wrap="square" rtlCol="0">
            <a:spAutoFit/>
          </a:bodyPr>
          <a:lstStyle/>
          <a:p>
            <a:r>
              <a:rPr lang="en-US" dirty="0"/>
              <a:t>Assumption: The mean age of those Fired is the same as the mean of those not Fired.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FAC9144-2455-08E1-77A6-07946D8FEECE}"/>
                  </a:ext>
                </a:extLst>
              </p:cNvPr>
              <p:cNvSpPr txBox="1"/>
              <p:nvPr/>
            </p:nvSpPr>
            <p:spPr>
              <a:xfrm>
                <a:off x="477078" y="5029547"/>
                <a:ext cx="7536862" cy="646331"/>
              </a:xfrm>
              <a:prstGeom prst="rect">
                <a:avLst/>
              </a:prstGeom>
              <a:noFill/>
            </p:spPr>
            <p:txBody>
              <a:bodyPr wrap="square" rtlCol="0">
                <a:spAutoFit/>
              </a:bodyPr>
              <a:lstStyle/>
              <a:p>
                <a:r>
                  <a:rPr lang="en-US" dirty="0"/>
                  <a:t>Evidence: A sample of fired employees and not fired employees were taken and the difference of sample means was </a:t>
                </a:r>
                <a14:m>
                  <m:oMath xmlns:m="http://schemas.openxmlformats.org/officeDocument/2006/math">
                    <m:sSub>
                      <m:sSubPr>
                        <m:ctrlPr>
                          <a:rPr lang="en-US" b="0" i="1" smtClean="0">
                            <a:latin typeface="Cambria Math" panose="02040503050406030204" pitchFamily="18" charset="0"/>
                          </a:rPr>
                        </m:ctrlPr>
                      </m:sSubPr>
                      <m:e>
                        <m:acc>
                          <m:accPr>
                            <m:chr m:val="̅"/>
                            <m:ctrlPr>
                              <a:rPr lang="en-US" i="1" smtClean="0">
                                <a:latin typeface="Cambria Math" panose="02040503050406030204" pitchFamily="18" charset="0"/>
                              </a:rPr>
                            </m:ctrlPr>
                          </m:accPr>
                          <m:e>
                            <m:r>
                              <a:rPr lang="en-US" b="0" i="1" smtClean="0">
                                <a:latin typeface="Cambria Math" panose="02040503050406030204" pitchFamily="18" charset="0"/>
                              </a:rPr>
                              <m:t>𝑥</m:t>
                            </m:r>
                          </m:e>
                        </m:acc>
                      </m:e>
                      <m:sub>
                        <m:r>
                          <a:rPr lang="en-US" b="0" i="1" smtClean="0">
                            <a:latin typeface="Cambria Math" panose="02040503050406030204" pitchFamily="18" charset="0"/>
                          </a:rPr>
                          <m:t>𝐹𝑖𝑟𝑒𝑑</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panose="02040503050406030204" pitchFamily="18" charset="0"/>
                              </a:rPr>
                              <m:t>𝑥</m:t>
                            </m:r>
                          </m:e>
                        </m:acc>
                      </m:e>
                      <m:sub>
                        <m:r>
                          <a:rPr lang="en-US" b="0" i="1" smtClean="0">
                            <a:latin typeface="Cambria Math" panose="02040503050406030204" pitchFamily="18" charset="0"/>
                          </a:rPr>
                          <m:t>𝑁𝑜𝑡</m:t>
                        </m:r>
                        <m:r>
                          <a:rPr lang="en-US" b="0" i="1" smtClean="0">
                            <a:latin typeface="Cambria Math" panose="02040503050406030204" pitchFamily="18" charset="0"/>
                          </a:rPr>
                          <m:t> </m:t>
                        </m:r>
                        <m:r>
                          <a:rPr lang="en-US" i="1">
                            <a:latin typeface="Cambria Math" panose="02040503050406030204" pitchFamily="18" charset="0"/>
                          </a:rPr>
                          <m:t>𝐹𝑖𝑟𝑒𝑑</m:t>
                        </m:r>
                      </m:sub>
                    </m:sSub>
                  </m:oMath>
                </a14:m>
                <a:r>
                  <a:rPr lang="en-US" dirty="0"/>
                  <a:t> = 1.9238 </a:t>
                </a:r>
              </a:p>
            </p:txBody>
          </p:sp>
        </mc:Choice>
        <mc:Fallback xmlns="">
          <p:sp>
            <p:nvSpPr>
              <p:cNvPr id="10" name="TextBox 9">
                <a:extLst>
                  <a:ext uri="{FF2B5EF4-FFF2-40B4-BE49-F238E27FC236}">
                    <a16:creationId xmlns:a16="http://schemas.microsoft.com/office/drawing/2014/main" id="{9FAC9144-2455-08E1-77A6-07946D8FEECE}"/>
                  </a:ext>
                </a:extLst>
              </p:cNvPr>
              <p:cNvSpPr txBox="1">
                <a:spLocks noRot="1" noChangeAspect="1" noMove="1" noResize="1" noEditPoints="1" noAdjustHandles="1" noChangeArrowheads="1" noChangeShapeType="1" noTextEdit="1"/>
              </p:cNvSpPr>
              <p:nvPr/>
            </p:nvSpPr>
            <p:spPr>
              <a:xfrm>
                <a:off x="477078" y="5029547"/>
                <a:ext cx="7536862" cy="646331"/>
              </a:xfrm>
              <a:prstGeom prst="rect">
                <a:avLst/>
              </a:prstGeom>
              <a:blipFill>
                <a:blip r:embed="rId4"/>
                <a:stretch>
                  <a:fillRect l="-672" t="-3922" b="-1764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A44DEA3F-90D4-D5AA-D85D-15C1581553C2}"/>
              </a:ext>
            </a:extLst>
          </p:cNvPr>
          <p:cNvSpPr txBox="1"/>
          <p:nvPr/>
        </p:nvSpPr>
        <p:spPr>
          <a:xfrm>
            <a:off x="477078" y="5675878"/>
            <a:ext cx="7787028" cy="923330"/>
          </a:xfrm>
          <a:prstGeom prst="rect">
            <a:avLst/>
          </a:prstGeom>
          <a:noFill/>
        </p:spPr>
        <p:txBody>
          <a:bodyPr wrap="square" rtlCol="0">
            <a:spAutoFit/>
          </a:bodyPr>
          <a:lstStyle/>
          <a:p>
            <a:r>
              <a:rPr lang="en-US" dirty="0"/>
              <a:t>Probability: What is the probability that we would see a difference from a random sample of 1.9238 if the mean age of the Fired and Not Fired groups were equal? … We could use a permutation or a T test here.  Let’s use a permutation test first. </a:t>
            </a:r>
          </a:p>
        </p:txBody>
      </p:sp>
    </p:spTree>
    <p:extLst>
      <p:ext uri="{BB962C8B-B14F-4D97-AF65-F5344CB8AC3E}">
        <p14:creationId xmlns:p14="http://schemas.microsoft.com/office/powerpoint/2010/main" val="305770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50494"/>
            <a:ext cx="10131425" cy="570015"/>
          </a:xfrm>
        </p:spPr>
        <p:txBody>
          <a:bodyPr>
            <a:normAutofit fontScale="90000"/>
          </a:bodyPr>
          <a:lstStyle/>
          <a:p>
            <a:pPr algn="ctr"/>
            <a:r>
              <a:rPr lang="en-US" dirty="0"/>
              <a:t>Question 5</a:t>
            </a:r>
          </a:p>
        </p:txBody>
      </p:sp>
      <p:sp>
        <p:nvSpPr>
          <p:cNvPr id="7" name="Rectangle 6">
            <a:extLst>
              <a:ext uri="{FF2B5EF4-FFF2-40B4-BE49-F238E27FC236}">
                <a16:creationId xmlns:a16="http://schemas.microsoft.com/office/drawing/2014/main" id="{9AD8A000-614B-4B1B-9090-D28E3099FA8A}"/>
              </a:ext>
            </a:extLst>
          </p:cNvPr>
          <p:cNvSpPr/>
          <p:nvPr/>
        </p:nvSpPr>
        <p:spPr>
          <a:xfrm>
            <a:off x="240281" y="680579"/>
            <a:ext cx="10739194" cy="925125"/>
          </a:xfrm>
          <a:prstGeom prst="rect">
            <a:avLst/>
          </a:prstGeom>
        </p:spPr>
        <p:txBody>
          <a:bodyPr wrap="square">
            <a:spAutoFit/>
          </a:bodyPr>
          <a:lstStyle/>
          <a:p>
            <a:pPr marL="457200" marR="0" lvl="0" indent="0" algn="l" defTabSz="457200" rtl="0" eaLnBrk="1" fontAlgn="auto" latinLnBrk="0" hangingPunct="1">
              <a:lnSpc>
                <a:spcPct val="115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Calibri" panose="020F0502020204030204" pitchFamily="34" charset="0"/>
                <a:ea typeface="Calibri" panose="020F0502020204030204" pitchFamily="34" charset="0"/>
                <a:cs typeface="Times New Roman" panose="02020603050405020304" pitchFamily="18" charset="0"/>
              </a:rPr>
              <a:t>a. Perform a permutation test to test the claim that there is age discrimination. Provide the Ho and Ha, the p-value, and full statistical conclusion, including the scope (inference on population and causal inference). Note: this was similar to an example in Live Session 1.  You may start from scratch or use the sample code and PowerPoints from Live Session 1.  </a:t>
            </a:r>
          </a:p>
        </p:txBody>
      </p:sp>
      <p:sp>
        <p:nvSpPr>
          <p:cNvPr id="8" name="Content Placeholder 2">
            <a:extLst>
              <a:ext uri="{FF2B5EF4-FFF2-40B4-BE49-F238E27FC236}">
                <a16:creationId xmlns:a16="http://schemas.microsoft.com/office/drawing/2014/main" id="{7F713B8C-A460-4BC0-B4CF-8B5AC43F8B94}"/>
              </a:ext>
            </a:extLst>
          </p:cNvPr>
          <p:cNvSpPr txBox="1">
            <a:spLocks/>
          </p:cNvSpPr>
          <p:nvPr/>
        </p:nvSpPr>
        <p:spPr>
          <a:xfrm>
            <a:off x="547564" y="2063318"/>
            <a:ext cx="4298867" cy="83926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t>Assumption:</a:t>
            </a:r>
            <a:r>
              <a:rPr lang="en-US" dirty="0"/>
              <a:t> That there is no mean difference in mean age for those who were fired and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192CC34F-985B-4DC5-A12B-ECD99D80134F}"/>
                  </a:ext>
                </a:extLst>
              </p:cNvPr>
              <p:cNvSpPr txBox="1">
                <a:spLocks/>
              </p:cNvSpPr>
              <p:nvPr/>
            </p:nvSpPr>
            <p:spPr>
              <a:xfrm>
                <a:off x="5321275" y="1973409"/>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9" name="Content Placeholder 2">
                <a:extLst>
                  <a:ext uri="{FF2B5EF4-FFF2-40B4-BE49-F238E27FC236}">
                    <a16:creationId xmlns:a16="http://schemas.microsoft.com/office/drawing/2014/main" id="{192CC34F-985B-4DC5-A12B-ECD99D80134F}"/>
                  </a:ext>
                </a:extLst>
              </p:cNvPr>
              <p:cNvSpPr txBox="1">
                <a:spLocks noRot="1" noChangeAspect="1" noMove="1" noResize="1" noEditPoints="1" noAdjustHandles="1" noChangeArrowheads="1" noChangeShapeType="1" noTextEdit="1"/>
              </p:cNvSpPr>
              <p:nvPr/>
            </p:nvSpPr>
            <p:spPr>
              <a:xfrm>
                <a:off x="5321275" y="1973409"/>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Content Placeholder 2">
                <a:extLst>
                  <a:ext uri="{FF2B5EF4-FFF2-40B4-BE49-F238E27FC236}">
                    <a16:creationId xmlns:a16="http://schemas.microsoft.com/office/drawing/2014/main" id="{96ED8B46-7882-4A37-B906-4173FD73FA1F}"/>
                  </a:ext>
                </a:extLst>
              </p:cNvPr>
              <p:cNvSpPr txBox="1">
                <a:spLocks/>
              </p:cNvSpPr>
              <p:nvPr/>
            </p:nvSpPr>
            <p:spPr>
              <a:xfrm>
                <a:off x="5321275" y="2309876"/>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10" name="Content Placeholder 2">
                <a:extLst>
                  <a:ext uri="{FF2B5EF4-FFF2-40B4-BE49-F238E27FC236}">
                    <a16:creationId xmlns:a16="http://schemas.microsoft.com/office/drawing/2014/main" id="{96ED8B46-7882-4A37-B906-4173FD73FA1F}"/>
                  </a:ext>
                </a:extLst>
              </p:cNvPr>
              <p:cNvSpPr txBox="1">
                <a:spLocks noRot="1" noChangeAspect="1" noMove="1" noResize="1" noEditPoints="1" noAdjustHandles="1" noChangeArrowheads="1" noChangeShapeType="1" noTextEdit="1"/>
              </p:cNvSpPr>
              <p:nvPr/>
            </p:nvSpPr>
            <p:spPr>
              <a:xfrm>
                <a:off x="5321275" y="2309876"/>
                <a:ext cx="3340924" cy="573974"/>
              </a:xfrm>
              <a:prstGeom prst="rect">
                <a:avLst/>
              </a:prstGeom>
              <a:blipFill>
                <a:blip r:embed="rId3"/>
                <a:stretch>
                  <a:fillRect/>
                </a:stretch>
              </a:blipFill>
            </p:spPr>
            <p:txBody>
              <a:bodyPr/>
              <a:lstStyle/>
              <a:p>
                <a:r>
                  <a:rPr lang="en-US">
                    <a:noFill/>
                  </a:rPr>
                  <a:t> </a:t>
                </a:r>
              </a:p>
            </p:txBody>
          </p:sp>
        </mc:Fallback>
      </mc:AlternateContent>
      <p:sp>
        <p:nvSpPr>
          <p:cNvPr id="11" name="Content Placeholder 2">
            <a:extLst>
              <a:ext uri="{FF2B5EF4-FFF2-40B4-BE49-F238E27FC236}">
                <a16:creationId xmlns:a16="http://schemas.microsoft.com/office/drawing/2014/main" id="{617EF36E-7411-4617-9E82-45677AC71D76}"/>
              </a:ext>
            </a:extLst>
          </p:cNvPr>
          <p:cNvSpPr txBox="1">
            <a:spLocks/>
          </p:cNvSpPr>
          <p:nvPr/>
        </p:nvSpPr>
        <p:spPr>
          <a:xfrm>
            <a:off x="313700" y="3555858"/>
            <a:ext cx="4678792" cy="122142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t>Our</a:t>
            </a:r>
            <a:r>
              <a:rPr lang="en-US" b="1" dirty="0"/>
              <a:t> evidence </a:t>
            </a:r>
            <a:r>
              <a:rPr lang="en-US" dirty="0"/>
              <a:t>is the difference in mean ages for the 21 individuals who we know were fired, and the 30 individuals who were not fired.</a:t>
            </a:r>
            <a:endParaRPr lang="en-US" dirty="0">
              <a:solidFill>
                <a:srgbClr val="FFFF00"/>
              </a:solidFill>
            </a:endParaRPr>
          </a:p>
        </p:txBody>
      </p:sp>
      <mc:AlternateContent xmlns:mc="http://schemas.openxmlformats.org/markup-compatibility/2006" xmlns:a14="http://schemas.microsoft.com/office/drawing/2010/main">
        <mc:Choice Requires="a14">
          <p:sp>
            <p:nvSpPr>
              <p:cNvPr id="12" name="Content Placeholder 2">
                <a:extLst>
                  <a:ext uri="{FF2B5EF4-FFF2-40B4-BE49-F238E27FC236}">
                    <a16:creationId xmlns:a16="http://schemas.microsoft.com/office/drawing/2014/main" id="{B13DFB65-EB62-4089-98DC-77C225AB7B33}"/>
                  </a:ext>
                </a:extLst>
              </p:cNvPr>
              <p:cNvSpPr txBox="1">
                <a:spLocks/>
              </p:cNvSpPr>
              <p:nvPr/>
            </p:nvSpPr>
            <p:spPr>
              <a:xfrm>
                <a:off x="5846820" y="3880131"/>
                <a:ext cx="2002899"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m:t>
                          </m:r>
                          <m:r>
                            <a:rPr lang="en-US" i="1">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rPr>
                        <m:t>45</m:t>
                      </m:r>
                      <m:r>
                        <a:rPr lang="en-US" b="0" i="1" smtClean="0">
                          <a:latin typeface="Cambria Math" panose="02040503050406030204" pitchFamily="18" charset="0"/>
                        </a:rPr>
                        <m:t>.</m:t>
                      </m:r>
                      <m:r>
                        <a:rPr lang="en-US" b="0" i="1" smtClean="0">
                          <a:latin typeface="Cambria Math" panose="02040503050406030204" pitchFamily="18" charset="0"/>
                        </a:rPr>
                        <m:t>8571</m:t>
                      </m:r>
                    </m:oMath>
                  </m:oMathPara>
                </a14:m>
                <a:endParaRPr lang="en-US" dirty="0"/>
              </a:p>
            </p:txBody>
          </p:sp>
        </mc:Choice>
        <mc:Fallback xmlns="">
          <p:sp>
            <p:nvSpPr>
              <p:cNvPr id="12" name="Content Placeholder 2">
                <a:extLst>
                  <a:ext uri="{FF2B5EF4-FFF2-40B4-BE49-F238E27FC236}">
                    <a16:creationId xmlns:a16="http://schemas.microsoft.com/office/drawing/2014/main" id="{B13DFB65-EB62-4089-98DC-77C225AB7B33}"/>
                  </a:ext>
                </a:extLst>
              </p:cNvPr>
              <p:cNvSpPr txBox="1">
                <a:spLocks noRot="1" noChangeAspect="1" noMove="1" noResize="1" noEditPoints="1" noAdjustHandles="1" noChangeArrowheads="1" noChangeShapeType="1" noTextEdit="1"/>
              </p:cNvSpPr>
              <p:nvPr/>
            </p:nvSpPr>
            <p:spPr>
              <a:xfrm>
                <a:off x="5846820" y="3880131"/>
                <a:ext cx="2002899" cy="5739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CE8A3537-DDCA-45FA-A021-ED074E7D5909}"/>
                  </a:ext>
                </a:extLst>
              </p:cNvPr>
              <p:cNvSpPr txBox="1">
                <a:spLocks/>
              </p:cNvSpPr>
              <p:nvPr/>
            </p:nvSpPr>
            <p:spPr>
              <a:xfrm>
                <a:off x="5880192" y="3340231"/>
                <a:ext cx="2456199" cy="7197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r>
                            <a:rPr lang="en-US" b="0" i="1" smtClean="0">
                              <a:latin typeface="Cambria Math" panose="02040503050406030204" pitchFamily="18" charset="0"/>
                            </a:rPr>
                            <m:t> </m:t>
                          </m:r>
                        </m:sub>
                        <m:sup>
                          <m:r>
                            <a:rPr lang="en-US" i="1">
                              <a:latin typeface="Cambria Math" panose="02040503050406030204" pitchFamily="18" charset="0"/>
                            </a:rPr>
                            <m:t>̶</m:t>
                          </m:r>
                          <m:r>
                            <a:rPr lang="en-US" i="1">
                              <a:latin typeface="Cambria Math" panose="02040503050406030204" pitchFamily="18" charset="0"/>
                            </a:rPr>
                            <m:t> </m:t>
                          </m:r>
                        </m:sup>
                      </m:sSubSup>
                      <m:r>
                        <a:rPr lang="en-US" b="0" i="1" smtClean="0">
                          <a:latin typeface="Cambria Math" panose="02040503050406030204" pitchFamily="18" charset="0"/>
                        </a:rPr>
                        <m:t>=</m:t>
                      </m:r>
                      <m:r>
                        <a:rPr lang="en-US" b="0" i="1" smtClean="0">
                          <a:latin typeface="Cambria Math" panose="02040503050406030204" pitchFamily="18" charset="0"/>
                        </a:rPr>
                        <m:t>43</m:t>
                      </m:r>
                      <m:r>
                        <a:rPr lang="en-US" b="0" i="1" smtClean="0">
                          <a:latin typeface="Cambria Math" panose="02040503050406030204" pitchFamily="18" charset="0"/>
                        </a:rPr>
                        <m:t>.</m:t>
                      </m:r>
                      <m:r>
                        <a:rPr lang="en-US" b="0" i="1" smtClean="0">
                          <a:latin typeface="Cambria Math" panose="02040503050406030204" pitchFamily="18" charset="0"/>
                        </a:rPr>
                        <m:t>93333</m:t>
                      </m:r>
                    </m:oMath>
                  </m:oMathPara>
                </a14:m>
                <a:endParaRPr lang="en-US" dirty="0"/>
              </a:p>
            </p:txBody>
          </p:sp>
        </mc:Choice>
        <mc:Fallback xmlns="">
          <p:sp>
            <p:nvSpPr>
              <p:cNvPr id="13" name="Content Placeholder 2">
                <a:extLst>
                  <a:ext uri="{FF2B5EF4-FFF2-40B4-BE49-F238E27FC236}">
                    <a16:creationId xmlns:a16="http://schemas.microsoft.com/office/drawing/2014/main" id="{CE8A3537-DDCA-45FA-A021-ED074E7D5909}"/>
                  </a:ext>
                </a:extLst>
              </p:cNvPr>
              <p:cNvSpPr txBox="1">
                <a:spLocks noRot="1" noChangeAspect="1" noMove="1" noResize="1" noEditPoints="1" noAdjustHandles="1" noChangeArrowheads="1" noChangeShapeType="1" noTextEdit="1"/>
              </p:cNvSpPr>
              <p:nvPr/>
            </p:nvSpPr>
            <p:spPr>
              <a:xfrm>
                <a:off x="5880192" y="3340231"/>
                <a:ext cx="2456199" cy="71976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Content Placeholder 2">
                <a:extLst>
                  <a:ext uri="{FF2B5EF4-FFF2-40B4-BE49-F238E27FC236}">
                    <a16:creationId xmlns:a16="http://schemas.microsoft.com/office/drawing/2014/main" id="{3026E4B3-8BC4-43C9-A776-BD79B90B15E1}"/>
                  </a:ext>
                </a:extLst>
              </p:cNvPr>
              <p:cNvSpPr txBox="1">
                <a:spLocks/>
              </p:cNvSpPr>
              <p:nvPr/>
            </p:nvSpPr>
            <p:spPr>
              <a:xfrm>
                <a:off x="5132654" y="4402328"/>
                <a:ext cx="5846821" cy="573974"/>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sSubSup>
                      <m:sSubSupPr>
                        <m:ctrlPr>
                          <a:rPr lang="en-US" b="0" i="1" smtClean="0">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up>
                        <m:r>
                          <a:rPr lang="en-US" i="1">
                            <a:latin typeface="Cambria Math" panose="02040503050406030204" pitchFamily="18" charset="0"/>
                          </a:rPr>
                          <m:t>̶</m:t>
                        </m:r>
                        <m:r>
                          <a:rPr lang="en-US" i="1">
                            <a:latin typeface="Cambria Math" panose="02040503050406030204" pitchFamily="18" charset="0"/>
                          </a:rPr>
                          <m:t> </m:t>
                        </m:r>
                      </m:sup>
                    </m:sSubSup>
                    <m:r>
                      <a:rPr lang="en-US" b="0" i="1" smtClean="0">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up>
                        <m:r>
                          <a:rPr lang="en-US" i="1">
                            <a:latin typeface="Cambria Math" panose="02040503050406030204" pitchFamily="18" charset="0"/>
                          </a:rPr>
                          <m:t>̶</m:t>
                        </m:r>
                        <m:r>
                          <a:rPr lang="en-US" i="1">
                            <a:latin typeface="Cambria Math" panose="02040503050406030204" pitchFamily="18" charset="0"/>
                          </a:rPr>
                          <m:t> </m:t>
                        </m:r>
                      </m:sup>
                    </m:sSubSup>
                    <m:r>
                      <a:rPr lang="en-US" b="0" i="1" smtClean="0">
                        <a:latin typeface="Cambria Math" panose="02040503050406030204" pitchFamily="18" charset="0"/>
                      </a:rPr>
                      <m:t>=</m:t>
                    </m:r>
                    <m:r>
                      <a:rPr lang="en-US" i="1">
                        <a:latin typeface="Cambria Math" panose="02040503050406030204" pitchFamily="18" charset="0"/>
                      </a:rPr>
                      <m:t>43</m:t>
                    </m:r>
                    <m:r>
                      <a:rPr lang="en-US" i="1">
                        <a:latin typeface="Cambria Math" panose="02040503050406030204" pitchFamily="18" charset="0"/>
                      </a:rPr>
                      <m:t>.</m:t>
                    </m:r>
                    <m:r>
                      <a:rPr lang="en-US" i="1">
                        <a:latin typeface="Cambria Math" panose="02040503050406030204" pitchFamily="18" charset="0"/>
                      </a:rPr>
                      <m:t>93333</m:t>
                    </m:r>
                    <m:r>
                      <a:rPr lang="en-US" b="0" i="1" smtClean="0">
                        <a:latin typeface="Cambria Math" panose="02040503050406030204" pitchFamily="18" charset="0"/>
                      </a:rPr>
                      <m:t>−</m:t>
                    </m:r>
                    <m:r>
                      <a:rPr lang="en-US" i="1">
                        <a:latin typeface="Cambria Math" panose="02040503050406030204" pitchFamily="18" charset="0"/>
                      </a:rPr>
                      <m:t>45</m:t>
                    </m:r>
                    <m:r>
                      <a:rPr lang="en-US" i="1">
                        <a:latin typeface="Cambria Math" panose="02040503050406030204" pitchFamily="18" charset="0"/>
                      </a:rPr>
                      <m:t>.</m:t>
                    </m:r>
                    <m:r>
                      <a:rPr lang="en-US" i="1">
                        <a:latin typeface="Cambria Math" panose="02040503050406030204" pitchFamily="18" charset="0"/>
                      </a:rPr>
                      <m:t>8571</m:t>
                    </m:r>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9238</m:t>
                    </m:r>
                  </m:oMath>
                </a14:m>
                <a:r>
                  <a:rPr lang="en-US" dirty="0"/>
                  <a:t> years </a:t>
                </a:r>
              </a:p>
            </p:txBody>
          </p:sp>
        </mc:Choice>
        <mc:Fallback xmlns="">
          <p:sp>
            <p:nvSpPr>
              <p:cNvPr id="14" name="Content Placeholder 2">
                <a:extLst>
                  <a:ext uri="{FF2B5EF4-FFF2-40B4-BE49-F238E27FC236}">
                    <a16:creationId xmlns:a16="http://schemas.microsoft.com/office/drawing/2014/main" id="{3026E4B3-8BC4-43C9-A776-BD79B90B15E1}"/>
                  </a:ext>
                </a:extLst>
              </p:cNvPr>
              <p:cNvSpPr txBox="1">
                <a:spLocks noRot="1" noChangeAspect="1" noMove="1" noResize="1" noEditPoints="1" noAdjustHandles="1" noChangeArrowheads="1" noChangeShapeType="1" noTextEdit="1"/>
              </p:cNvSpPr>
              <p:nvPr/>
            </p:nvSpPr>
            <p:spPr>
              <a:xfrm>
                <a:off x="5132654" y="4402328"/>
                <a:ext cx="5846821" cy="573974"/>
              </a:xfrm>
              <a:prstGeom prst="rect">
                <a:avLst/>
              </a:prstGeom>
              <a:blipFill>
                <a:blip r:embed="rId6"/>
                <a:stretch>
                  <a:fillRect/>
                </a:stretch>
              </a:blipFill>
            </p:spPr>
            <p:txBody>
              <a:bodyPr/>
              <a:lstStyle/>
              <a:p>
                <a:r>
                  <a:rPr lang="en-US">
                    <a:noFill/>
                  </a:rPr>
                  <a:t> </a:t>
                </a:r>
              </a:p>
            </p:txBody>
          </p:sp>
        </mc:Fallback>
      </mc:AlternateContent>
      <p:sp>
        <p:nvSpPr>
          <p:cNvPr id="15" name="Rectangle: Rounded Corners 14">
            <a:extLst>
              <a:ext uri="{FF2B5EF4-FFF2-40B4-BE49-F238E27FC236}">
                <a16:creationId xmlns:a16="http://schemas.microsoft.com/office/drawing/2014/main" id="{0BA3810C-A530-4A3A-9B17-705D37B74299}"/>
              </a:ext>
            </a:extLst>
          </p:cNvPr>
          <p:cNvSpPr/>
          <p:nvPr/>
        </p:nvSpPr>
        <p:spPr>
          <a:xfrm>
            <a:off x="1546260" y="5238208"/>
            <a:ext cx="9012723" cy="148922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We want to understand how rare it would be to observe a 1.9238 year difference in the mean ages for samples of 21 individuals who were fired and 30 who were not fired, if the true mean age difference between the populations of fired and not fired individuals is zero (i.e. if the null hypothesis is correct).</a:t>
            </a:r>
          </a:p>
        </p:txBody>
      </p:sp>
    </p:spTree>
    <p:extLst>
      <p:ext uri="{BB962C8B-B14F-4D97-AF65-F5344CB8AC3E}">
        <p14:creationId xmlns:p14="http://schemas.microsoft.com/office/powerpoint/2010/main" val="2916793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P spid="14" grpId="0"/>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5" name="Rectangle: Rounded Corners 14">
            <a:extLst>
              <a:ext uri="{FF2B5EF4-FFF2-40B4-BE49-F238E27FC236}">
                <a16:creationId xmlns:a16="http://schemas.microsoft.com/office/drawing/2014/main" id="{0BA3810C-A530-4A3A-9B17-705D37B74299}"/>
              </a:ext>
            </a:extLst>
          </p:cNvPr>
          <p:cNvSpPr/>
          <p:nvPr/>
        </p:nvSpPr>
        <p:spPr>
          <a:xfrm>
            <a:off x="2934794" y="30241"/>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Class Fired</a:t>
            </a:r>
          </a:p>
          <a:p>
            <a:r>
              <a:rPr lang="en-US" sz="1100" dirty="0">
                <a:solidFill>
                  <a:schemeClr val="bg1"/>
                </a:solidFill>
              </a:rPr>
              <a:t>1 = fired</a:t>
            </a:r>
          </a:p>
          <a:p>
            <a:r>
              <a:rPr lang="en-US" sz="1100" dirty="0">
                <a:solidFill>
                  <a:schemeClr val="bg1"/>
                </a:solidFill>
              </a:rPr>
              <a:t>0 = not fired</a:t>
            </a:r>
          </a:p>
        </p:txBody>
      </p:sp>
      <p:pic>
        <p:nvPicPr>
          <p:cNvPr id="6" name="Picture 5">
            <a:extLst>
              <a:ext uri="{FF2B5EF4-FFF2-40B4-BE49-F238E27FC236}">
                <a16:creationId xmlns:a16="http://schemas.microsoft.com/office/drawing/2014/main" id="{4ABF24E7-9B6B-437A-976A-B8E592DEB109}"/>
              </a:ext>
            </a:extLst>
          </p:cNvPr>
          <p:cNvPicPr>
            <a:picLocks noChangeAspect="1"/>
          </p:cNvPicPr>
          <p:nvPr/>
        </p:nvPicPr>
        <p:blipFill>
          <a:blip r:embed="rId2"/>
          <a:stretch>
            <a:fillRect/>
          </a:stretch>
        </p:blipFill>
        <p:spPr>
          <a:xfrm>
            <a:off x="291847" y="2882710"/>
            <a:ext cx="2876550" cy="3438525"/>
          </a:xfrm>
          <a:prstGeom prst="rect">
            <a:avLst/>
          </a:prstGeom>
        </p:spPr>
      </p:pic>
      <p:pic>
        <p:nvPicPr>
          <p:cNvPr id="17" name="Picture 16">
            <a:extLst>
              <a:ext uri="{FF2B5EF4-FFF2-40B4-BE49-F238E27FC236}">
                <a16:creationId xmlns:a16="http://schemas.microsoft.com/office/drawing/2014/main" id="{8F00E8EE-82EC-4811-A734-C67A68C8A46A}"/>
              </a:ext>
            </a:extLst>
          </p:cNvPr>
          <p:cNvPicPr>
            <a:picLocks noChangeAspect="1"/>
          </p:cNvPicPr>
          <p:nvPr/>
        </p:nvPicPr>
        <p:blipFill>
          <a:blip r:embed="rId3"/>
          <a:stretch>
            <a:fillRect/>
          </a:stretch>
        </p:blipFill>
        <p:spPr>
          <a:xfrm>
            <a:off x="3690105" y="934719"/>
            <a:ext cx="761750" cy="5906175"/>
          </a:xfrm>
          <a:prstGeom prst="rect">
            <a:avLst/>
          </a:prstGeom>
        </p:spPr>
      </p:pic>
      <p:pic>
        <p:nvPicPr>
          <p:cNvPr id="19" name="Picture 18">
            <a:extLst>
              <a:ext uri="{FF2B5EF4-FFF2-40B4-BE49-F238E27FC236}">
                <a16:creationId xmlns:a16="http://schemas.microsoft.com/office/drawing/2014/main" id="{8CED673C-8F73-40E3-834B-02DCD606DBFF}"/>
              </a:ext>
            </a:extLst>
          </p:cNvPr>
          <p:cNvPicPr>
            <a:picLocks noChangeAspect="1"/>
          </p:cNvPicPr>
          <p:nvPr/>
        </p:nvPicPr>
        <p:blipFill>
          <a:blip r:embed="rId4"/>
          <a:stretch>
            <a:fillRect/>
          </a:stretch>
        </p:blipFill>
        <p:spPr>
          <a:xfrm>
            <a:off x="4995624" y="928045"/>
            <a:ext cx="887754" cy="5906175"/>
          </a:xfrm>
          <a:prstGeom prst="rect">
            <a:avLst/>
          </a:prstGeom>
        </p:spPr>
      </p:pic>
      <p:cxnSp>
        <p:nvCxnSpPr>
          <p:cNvPr id="21" name="Straight Arrow Connector 20">
            <a:extLst>
              <a:ext uri="{FF2B5EF4-FFF2-40B4-BE49-F238E27FC236}">
                <a16:creationId xmlns:a16="http://schemas.microsoft.com/office/drawing/2014/main" id="{AD6B25CC-4E26-4B6B-B368-6C76DCC60EEA}"/>
              </a:ext>
            </a:extLst>
          </p:cNvPr>
          <p:cNvCxnSpPr>
            <a:cxnSpLocks/>
          </p:cNvCxnSpPr>
          <p:nvPr/>
        </p:nvCxnSpPr>
        <p:spPr>
          <a:xfrm>
            <a:off x="3885690" y="607481"/>
            <a:ext cx="39135" cy="327238"/>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E4427F78-0CD3-4FD5-AE62-26DBA7214CED}"/>
              </a:ext>
            </a:extLst>
          </p:cNvPr>
          <p:cNvSpPr/>
          <p:nvPr/>
        </p:nvSpPr>
        <p:spPr>
          <a:xfrm>
            <a:off x="4054984" y="30148"/>
            <a:ext cx="990031"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a:t>
            </a:r>
          </a:p>
        </p:txBody>
      </p:sp>
      <p:sp>
        <p:nvSpPr>
          <p:cNvPr id="25" name="Rectangle: Rounded Corners 24">
            <a:extLst>
              <a:ext uri="{FF2B5EF4-FFF2-40B4-BE49-F238E27FC236}">
                <a16:creationId xmlns:a16="http://schemas.microsoft.com/office/drawing/2014/main" id="{A2E0E5D3-1016-43E8-A1E0-49C32580A63B}"/>
              </a:ext>
            </a:extLst>
          </p:cNvPr>
          <p:cNvSpPr/>
          <p:nvPr/>
        </p:nvSpPr>
        <p:spPr>
          <a:xfrm>
            <a:off x="5247987" y="43804"/>
            <a:ext cx="1146158" cy="603403"/>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100" dirty="0">
                <a:solidFill>
                  <a:schemeClr val="bg1"/>
                </a:solidFill>
              </a:rPr>
              <a:t>Random permutation of ages #10,000</a:t>
            </a:r>
          </a:p>
        </p:txBody>
      </p:sp>
      <p:cxnSp>
        <p:nvCxnSpPr>
          <p:cNvPr id="26" name="Straight Arrow Connector 25">
            <a:extLst>
              <a:ext uri="{FF2B5EF4-FFF2-40B4-BE49-F238E27FC236}">
                <a16:creationId xmlns:a16="http://schemas.microsoft.com/office/drawing/2014/main" id="{16280072-C6D7-40E1-95BB-2416D52A7AE0}"/>
              </a:ext>
            </a:extLst>
          </p:cNvPr>
          <p:cNvCxnSpPr>
            <a:cxnSpLocks/>
          </p:cNvCxnSpPr>
          <p:nvPr/>
        </p:nvCxnSpPr>
        <p:spPr>
          <a:xfrm flipH="1">
            <a:off x="4184881" y="620509"/>
            <a:ext cx="205306" cy="31411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E775105-5506-4301-B298-AB47C60D4F06}"/>
              </a:ext>
            </a:extLst>
          </p:cNvPr>
          <p:cNvCxnSpPr>
            <a:cxnSpLocks/>
          </p:cNvCxnSpPr>
          <p:nvPr/>
        </p:nvCxnSpPr>
        <p:spPr>
          <a:xfrm flipH="1">
            <a:off x="5746715" y="667433"/>
            <a:ext cx="74351" cy="260519"/>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3B163533-4FE6-42FD-BC25-F52A56778459}"/>
              </a:ext>
            </a:extLst>
          </p:cNvPr>
          <p:cNvSpPr txBox="1"/>
          <p:nvPr/>
        </p:nvSpPr>
        <p:spPr>
          <a:xfrm>
            <a:off x="4430970" y="3330551"/>
            <a:ext cx="634944" cy="707886"/>
          </a:xfrm>
          <a:prstGeom prst="rect">
            <a:avLst/>
          </a:prstGeom>
          <a:noFill/>
        </p:spPr>
        <p:txBody>
          <a:bodyPr wrap="square" rtlCol="0">
            <a:spAutoFit/>
          </a:bodyPr>
          <a:lstStyle/>
          <a:p>
            <a:r>
              <a:rPr lang="en-US" sz="4000" dirty="0"/>
              <a:t>…</a:t>
            </a:r>
          </a:p>
        </p:txBody>
      </p:sp>
      <p:sp>
        <p:nvSpPr>
          <p:cNvPr id="35" name="Rectangle: Rounded Corners 34">
            <a:extLst>
              <a:ext uri="{FF2B5EF4-FFF2-40B4-BE49-F238E27FC236}">
                <a16:creationId xmlns:a16="http://schemas.microsoft.com/office/drawing/2014/main" id="{3D269B9A-939B-47FE-B0E0-D7DF4AEAD234}"/>
              </a:ext>
            </a:extLst>
          </p:cNvPr>
          <p:cNvSpPr/>
          <p:nvPr/>
        </p:nvSpPr>
        <p:spPr>
          <a:xfrm>
            <a:off x="93262" y="1281496"/>
            <a:ext cx="3440953" cy="145229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Use SAS to create 10,000 random permutations of the ages.</a:t>
            </a:r>
          </a:p>
          <a:p>
            <a:endParaRPr lang="en-US" sz="1600" dirty="0">
              <a:solidFill>
                <a:schemeClr val="bg1"/>
              </a:solidFill>
            </a:endParaRPr>
          </a:p>
          <a:p>
            <a:r>
              <a:rPr lang="en-US" sz="1600" dirty="0">
                <a:solidFill>
                  <a:schemeClr val="bg1"/>
                </a:solidFill>
              </a:rPr>
              <a:t>(Randomly assign one of the ages to each of the fired and not fired labels)</a:t>
            </a:r>
          </a:p>
        </p:txBody>
      </p:sp>
      <p:pic>
        <p:nvPicPr>
          <p:cNvPr id="39" name="Picture 38">
            <a:extLst>
              <a:ext uri="{FF2B5EF4-FFF2-40B4-BE49-F238E27FC236}">
                <a16:creationId xmlns:a16="http://schemas.microsoft.com/office/drawing/2014/main" id="{991A52AB-57C3-49F5-851B-1C3E9B0A0A93}"/>
              </a:ext>
            </a:extLst>
          </p:cNvPr>
          <p:cNvPicPr>
            <a:picLocks noChangeAspect="1"/>
          </p:cNvPicPr>
          <p:nvPr/>
        </p:nvPicPr>
        <p:blipFill>
          <a:blip r:embed="rId5"/>
          <a:stretch>
            <a:fillRect/>
          </a:stretch>
        </p:blipFill>
        <p:spPr>
          <a:xfrm>
            <a:off x="8119713" y="1550442"/>
            <a:ext cx="2600325" cy="914400"/>
          </a:xfrm>
          <a:prstGeom prst="rect">
            <a:avLst/>
          </a:prstGeom>
        </p:spPr>
      </p:pic>
      <p:sp>
        <p:nvSpPr>
          <p:cNvPr id="40" name="Rectangle: Rounded Corners 39">
            <a:extLst>
              <a:ext uri="{FF2B5EF4-FFF2-40B4-BE49-F238E27FC236}">
                <a16:creationId xmlns:a16="http://schemas.microsoft.com/office/drawing/2014/main" id="{28E34FC0-9275-41DE-A4FC-D8B3C5B8FB1F}"/>
              </a:ext>
            </a:extLst>
          </p:cNvPr>
          <p:cNvSpPr/>
          <p:nvPr/>
        </p:nvSpPr>
        <p:spPr>
          <a:xfrm>
            <a:off x="7670012" y="2617728"/>
            <a:ext cx="3499729" cy="1622544"/>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Create the confidence limits table</a:t>
            </a:r>
          </a:p>
          <a:p>
            <a:endParaRPr lang="en-US" sz="1600" dirty="0">
              <a:solidFill>
                <a:schemeClr val="bg1"/>
              </a:solidFill>
            </a:endParaRPr>
          </a:p>
          <a:p>
            <a:r>
              <a:rPr lang="en-US" sz="1600" dirty="0">
                <a:solidFill>
                  <a:schemeClr val="bg1"/>
                </a:solidFill>
              </a:rPr>
              <a:t>This shows the difference in means for the two groups, for all 10k permutations. (example for permutation #2 below).</a:t>
            </a:r>
          </a:p>
        </p:txBody>
      </p:sp>
      <p:pic>
        <p:nvPicPr>
          <p:cNvPr id="42" name="Picture 41">
            <a:extLst>
              <a:ext uri="{FF2B5EF4-FFF2-40B4-BE49-F238E27FC236}">
                <a16:creationId xmlns:a16="http://schemas.microsoft.com/office/drawing/2014/main" id="{8653B0A7-C4BF-490A-8013-E293229EB67F}"/>
              </a:ext>
            </a:extLst>
          </p:cNvPr>
          <p:cNvPicPr>
            <a:picLocks noChangeAspect="1"/>
          </p:cNvPicPr>
          <p:nvPr/>
        </p:nvPicPr>
        <p:blipFill>
          <a:blip r:embed="rId6"/>
          <a:stretch>
            <a:fillRect/>
          </a:stretch>
        </p:blipFill>
        <p:spPr>
          <a:xfrm>
            <a:off x="6233938" y="4489630"/>
            <a:ext cx="5898225" cy="709767"/>
          </a:xfrm>
          <a:prstGeom prst="rect">
            <a:avLst/>
          </a:prstGeom>
        </p:spPr>
      </p:pic>
      <p:sp>
        <p:nvSpPr>
          <p:cNvPr id="48" name="Rectangle 47">
            <a:extLst>
              <a:ext uri="{FF2B5EF4-FFF2-40B4-BE49-F238E27FC236}">
                <a16:creationId xmlns:a16="http://schemas.microsoft.com/office/drawing/2014/main" id="{96C7AAA7-E437-46BD-963D-2AC96B5F76BC}"/>
              </a:ext>
            </a:extLst>
          </p:cNvPr>
          <p:cNvSpPr/>
          <p:nvPr/>
        </p:nvSpPr>
        <p:spPr>
          <a:xfrm>
            <a:off x="6787918" y="4872351"/>
            <a:ext cx="1441682" cy="166862"/>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itle 1">
            <a:extLst>
              <a:ext uri="{FF2B5EF4-FFF2-40B4-BE49-F238E27FC236}">
                <a16:creationId xmlns:a16="http://schemas.microsoft.com/office/drawing/2014/main" id="{6C1C016F-3035-49E7-BFFC-A9C2C09F2E60}"/>
              </a:ext>
            </a:extLst>
          </p:cNvPr>
          <p:cNvSpPr>
            <a:spLocks noGrp="1"/>
          </p:cNvSpPr>
          <p:nvPr>
            <p:ph type="title"/>
          </p:nvPr>
        </p:nvSpPr>
        <p:spPr>
          <a:xfrm>
            <a:off x="9183050" y="247501"/>
            <a:ext cx="2636459" cy="570015"/>
          </a:xfrm>
        </p:spPr>
        <p:txBody>
          <a:bodyPr>
            <a:normAutofit fontScale="90000"/>
          </a:bodyPr>
          <a:lstStyle/>
          <a:p>
            <a:pPr algn="ctr"/>
            <a:r>
              <a:rPr lang="en-US" dirty="0"/>
              <a:t>Question 5a</a:t>
            </a:r>
            <a:br>
              <a:rPr lang="en-US" dirty="0"/>
            </a:br>
            <a:r>
              <a:rPr lang="en-US" dirty="0"/>
              <a:t>continued</a:t>
            </a:r>
          </a:p>
        </p:txBody>
      </p:sp>
    </p:spTree>
    <p:extLst>
      <p:ext uri="{BB962C8B-B14F-4D97-AF65-F5344CB8AC3E}">
        <p14:creationId xmlns:p14="http://schemas.microsoft.com/office/powerpoint/2010/main" val="1318540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fade">
                                      <p:cBhvr>
                                        <p:cTn id="36" dur="500"/>
                                        <p:tgtEl>
                                          <p:spTgt spid="33"/>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31"/>
                                        </p:tgtEl>
                                        <p:attrNameLst>
                                          <p:attrName>style.visibility</p:attrName>
                                        </p:attrNameLst>
                                      </p:cBhvr>
                                      <p:to>
                                        <p:strVal val="visible"/>
                                      </p:to>
                                    </p:set>
                                    <p:animEffect transition="in" filter="fade">
                                      <p:cBhvr>
                                        <p:cTn id="47" dur="500"/>
                                        <p:tgtEl>
                                          <p:spTgt spid="3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4" grpId="0" animBg="1"/>
      <p:bldP spid="25" grpId="0" animBg="1"/>
      <p:bldP spid="33" grpId="0"/>
      <p:bldP spid="35" grpId="0" animBg="1"/>
      <p:bldP spid="40" grpId="0" animBg="1"/>
      <p:bldP spid="48"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628528" y="783220"/>
                <a:ext cx="5988080" cy="923330"/>
              </a:xfrm>
              <a:prstGeom prst="rect">
                <a:avLst/>
              </a:prstGeom>
              <a:noFill/>
              <a:ln w="38100">
                <a:solidFill>
                  <a:srgbClr val="FF0000"/>
                </a:solidFill>
              </a:ln>
            </p:spPr>
            <p:txBody>
              <a:bodyPr wrap="square" rtlCol="0">
                <a:spAutoFit/>
              </a:bodyPr>
              <a:lstStyle/>
              <a:p>
                <a:pPr algn="ctr"/>
                <a:r>
                  <a:rPr lang="en-US" dirty="0"/>
                  <a:t>Calculate the number of random permutations where the difference in means was as extreme or more extreme than the differences our evidence shows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rPr>
                      <m:t>9238</m:t>
                    </m:r>
                  </m:oMath>
                </a14:m>
                <a:r>
                  <a:rPr lang="en-US" dirty="0"/>
                  <a:t> years).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628528" y="783220"/>
                <a:ext cx="5988080" cy="923330"/>
              </a:xfrm>
              <a:prstGeom prst="rect">
                <a:avLst/>
              </a:prstGeom>
              <a:blipFill>
                <a:blip r:embed="rId2"/>
                <a:stretch>
                  <a:fillRect t="-1266" b="-6962"/>
                </a:stretch>
              </a:blipFill>
              <a:ln w="38100">
                <a:solidFill>
                  <a:srgbClr val="FF0000"/>
                </a:solidFill>
              </a:ln>
            </p:spPr>
            <p:txBody>
              <a:bodyPr/>
              <a:lstStyle/>
              <a:p>
                <a:r>
                  <a:rPr lang="en-US">
                    <a:noFill/>
                  </a:rPr>
                  <a:t> </a:t>
                </a:r>
              </a:p>
            </p:txBody>
          </p:sp>
        </mc:Fallback>
      </mc:AlternateContent>
      <p:pic>
        <p:nvPicPr>
          <p:cNvPr id="3" name="Picture 2">
            <a:extLst>
              <a:ext uri="{FF2B5EF4-FFF2-40B4-BE49-F238E27FC236}">
                <a16:creationId xmlns:a16="http://schemas.microsoft.com/office/drawing/2014/main" id="{CDFD7996-746E-4640-AB23-9E041D5927DF}"/>
              </a:ext>
            </a:extLst>
          </p:cNvPr>
          <p:cNvPicPr>
            <a:picLocks noChangeAspect="1"/>
          </p:cNvPicPr>
          <p:nvPr/>
        </p:nvPicPr>
        <p:blipFill>
          <a:blip r:embed="rId3"/>
          <a:stretch>
            <a:fillRect/>
          </a:stretch>
        </p:blipFill>
        <p:spPr>
          <a:xfrm>
            <a:off x="6998897" y="600486"/>
            <a:ext cx="4465239" cy="2785020"/>
          </a:xfrm>
          <a:prstGeom prst="rect">
            <a:avLst/>
          </a:prstGeom>
        </p:spPr>
      </p:pic>
      <p:pic>
        <p:nvPicPr>
          <p:cNvPr id="7" name="Picture 6">
            <a:extLst>
              <a:ext uri="{FF2B5EF4-FFF2-40B4-BE49-F238E27FC236}">
                <a16:creationId xmlns:a16="http://schemas.microsoft.com/office/drawing/2014/main" id="{7333630D-7F64-4715-BBC5-7069DC9F4E61}"/>
              </a:ext>
            </a:extLst>
          </p:cNvPr>
          <p:cNvPicPr>
            <a:picLocks noChangeAspect="1"/>
          </p:cNvPicPr>
          <p:nvPr/>
        </p:nvPicPr>
        <p:blipFill>
          <a:blip r:embed="rId4"/>
          <a:stretch>
            <a:fillRect/>
          </a:stretch>
        </p:blipFill>
        <p:spPr>
          <a:xfrm>
            <a:off x="815827" y="3734133"/>
            <a:ext cx="9944100" cy="1009650"/>
          </a:xfrm>
          <a:prstGeom prst="rect">
            <a:avLst/>
          </a:prstGeom>
        </p:spPr>
      </p:pic>
      <p:pic>
        <p:nvPicPr>
          <p:cNvPr id="11" name="Picture 10">
            <a:extLst>
              <a:ext uri="{FF2B5EF4-FFF2-40B4-BE49-F238E27FC236}">
                <a16:creationId xmlns:a16="http://schemas.microsoft.com/office/drawing/2014/main" id="{7FA6C671-BF7E-4039-9A78-BF1122D4D7A7}"/>
              </a:ext>
            </a:extLst>
          </p:cNvPr>
          <p:cNvPicPr>
            <a:picLocks noChangeAspect="1"/>
          </p:cNvPicPr>
          <p:nvPr/>
        </p:nvPicPr>
        <p:blipFill>
          <a:blip r:embed="rId5"/>
          <a:stretch>
            <a:fillRect/>
          </a:stretch>
        </p:blipFill>
        <p:spPr>
          <a:xfrm>
            <a:off x="822501" y="5177152"/>
            <a:ext cx="9772650" cy="762000"/>
          </a:xfrm>
          <a:prstGeom prst="rect">
            <a:avLst/>
          </a:prstGeom>
        </p:spPr>
      </p:pic>
      <p:sp>
        <p:nvSpPr>
          <p:cNvPr id="12" name="TextBox 11">
            <a:extLst>
              <a:ext uri="{FF2B5EF4-FFF2-40B4-BE49-F238E27FC236}">
                <a16:creationId xmlns:a16="http://schemas.microsoft.com/office/drawing/2014/main" id="{46E79942-C6BC-489A-A1C2-FA475F62A8B0}"/>
              </a:ext>
            </a:extLst>
          </p:cNvPr>
          <p:cNvSpPr txBox="1"/>
          <p:nvPr/>
        </p:nvSpPr>
        <p:spPr>
          <a:xfrm>
            <a:off x="4858134" y="4489288"/>
            <a:ext cx="634944" cy="707886"/>
          </a:xfrm>
          <a:prstGeom prst="rect">
            <a:avLst/>
          </a:prstGeom>
          <a:noFill/>
        </p:spPr>
        <p:txBody>
          <a:bodyPr wrap="square" rtlCol="0">
            <a:spAutoFit/>
          </a:bodyPr>
          <a:lstStyle/>
          <a:p>
            <a:r>
              <a:rPr lang="en-US" sz="4000" dirty="0"/>
              <a:t>…</a:t>
            </a:r>
          </a:p>
        </p:txBody>
      </p:sp>
      <p:sp>
        <p:nvSpPr>
          <p:cNvPr id="13" name="TextBox 12">
            <a:extLst>
              <a:ext uri="{FF2B5EF4-FFF2-40B4-BE49-F238E27FC236}">
                <a16:creationId xmlns:a16="http://schemas.microsoft.com/office/drawing/2014/main" id="{5CEB2C1F-F761-47F8-9C9D-3420C3E4C417}"/>
              </a:ext>
            </a:extLst>
          </p:cNvPr>
          <p:cNvSpPr txBox="1"/>
          <p:nvPr/>
        </p:nvSpPr>
        <p:spPr>
          <a:xfrm>
            <a:off x="728838" y="6074780"/>
            <a:ext cx="10131425" cy="646331"/>
          </a:xfrm>
          <a:prstGeom prst="rect">
            <a:avLst/>
          </a:prstGeom>
          <a:noFill/>
          <a:ln w="38100">
            <a:solidFill>
              <a:srgbClr val="FF0000"/>
            </a:solidFill>
          </a:ln>
        </p:spPr>
        <p:txBody>
          <a:bodyPr wrap="square" rtlCol="0">
            <a:spAutoFit/>
          </a:bodyPr>
          <a:lstStyle/>
          <a:p>
            <a:pPr algn="ctr"/>
            <a:r>
              <a:rPr lang="en-US" dirty="0">
                <a:solidFill>
                  <a:srgbClr val="FFFF00"/>
                </a:solidFill>
              </a:rPr>
              <a:t>2747 of the 10,000 random permutations produced a difference in means as extreme or more extreme than the difference we observed in our evidence.</a:t>
            </a:r>
          </a:p>
        </p:txBody>
      </p:sp>
    </p:spTree>
    <p:extLst>
      <p:ext uri="{BB962C8B-B14F-4D97-AF65-F5344CB8AC3E}">
        <p14:creationId xmlns:p14="http://schemas.microsoft.com/office/powerpoint/2010/main" val="2021473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906D898-4458-4359-B345-A7392F2FDDFF}"/>
              </a:ext>
            </a:extLst>
          </p:cNvPr>
          <p:cNvSpPr>
            <a:spLocks noGrp="1"/>
          </p:cNvSpPr>
          <p:nvPr>
            <p:ph type="title"/>
          </p:nvPr>
        </p:nvSpPr>
        <p:spPr>
          <a:xfrm>
            <a:off x="728839" y="103889"/>
            <a:ext cx="10131425" cy="570015"/>
          </a:xfrm>
        </p:spPr>
        <p:txBody>
          <a:bodyPr>
            <a:normAutofit fontScale="90000"/>
          </a:bodyPr>
          <a:lstStyle/>
          <a:p>
            <a:pPr algn="ctr"/>
            <a:r>
              <a:rPr lang="en-US" dirty="0"/>
              <a:t>Question 5a continued</a:t>
            </a:r>
          </a:p>
        </p:txBody>
      </p:sp>
      <p:pic>
        <p:nvPicPr>
          <p:cNvPr id="6" name="Picture 5">
            <a:extLst>
              <a:ext uri="{FF2B5EF4-FFF2-40B4-BE49-F238E27FC236}">
                <a16:creationId xmlns:a16="http://schemas.microsoft.com/office/drawing/2014/main" id="{A59959B4-3DB9-4571-BCB8-AB8FBB9EE28B}"/>
              </a:ext>
            </a:extLst>
          </p:cNvPr>
          <p:cNvPicPr>
            <a:picLocks noChangeAspect="1"/>
          </p:cNvPicPr>
          <p:nvPr/>
        </p:nvPicPr>
        <p:blipFill>
          <a:blip r:embed="rId2"/>
          <a:stretch>
            <a:fillRect/>
          </a:stretch>
        </p:blipFill>
        <p:spPr>
          <a:xfrm>
            <a:off x="975594" y="1668613"/>
            <a:ext cx="5288814" cy="3966610"/>
          </a:xfrm>
          <a:prstGeom prst="rect">
            <a:avLst/>
          </a:prstGeom>
        </p:spPr>
      </p:pic>
      <p:pic>
        <p:nvPicPr>
          <p:cNvPr id="8" name="Picture 7">
            <a:extLst>
              <a:ext uri="{FF2B5EF4-FFF2-40B4-BE49-F238E27FC236}">
                <a16:creationId xmlns:a16="http://schemas.microsoft.com/office/drawing/2014/main" id="{983F66E5-2F43-4121-AD62-AEE77B1C774A}"/>
              </a:ext>
            </a:extLst>
          </p:cNvPr>
          <p:cNvPicPr>
            <a:picLocks noChangeAspect="1"/>
          </p:cNvPicPr>
          <p:nvPr/>
        </p:nvPicPr>
        <p:blipFill>
          <a:blip r:embed="rId3"/>
          <a:stretch>
            <a:fillRect/>
          </a:stretch>
        </p:blipFill>
        <p:spPr>
          <a:xfrm>
            <a:off x="9299877" y="688572"/>
            <a:ext cx="2095500" cy="8382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2A988D-5EEF-480B-BE8B-989F38019781}"/>
                  </a:ext>
                </a:extLst>
              </p:cNvPr>
              <p:cNvSpPr txBox="1"/>
              <p:nvPr/>
            </p:nvSpPr>
            <p:spPr>
              <a:xfrm>
                <a:off x="975594" y="758895"/>
                <a:ext cx="8128358" cy="677878"/>
              </a:xfrm>
              <a:prstGeom prst="rect">
                <a:avLst/>
              </a:prstGeom>
              <a:noFill/>
              <a:ln w="38100">
                <a:solidFill>
                  <a:srgbClr val="FF0000"/>
                </a:solidFill>
              </a:ln>
            </p:spPr>
            <p:txBody>
              <a:bodyPr wrap="square" rtlCol="0">
                <a:spAutoFit/>
              </a:bodyPr>
              <a:lstStyle/>
              <a:p>
                <a:pPr algn="ctr"/>
                <a:r>
                  <a:rPr lang="en-US" dirty="0"/>
                  <a:t>Create a histogram of the differences in means,</a:t>
                </a:r>
                <a14:m>
                  <m:oMath xmlns:m="http://schemas.openxmlformats.org/officeDocument/2006/math">
                    <m:sSubSup>
                      <m:sSubSupPr>
                        <m:ctrlPr>
                          <a:rPr lang="en-US" i="1">
                            <a:latin typeface="Cambria Math" panose="02040503050406030204" pitchFamily="18" charset="0"/>
                          </a:rPr>
                        </m:ctrlPr>
                      </m:sSubSupPr>
                      <m:e>
                        <m:r>
                          <a:rPr lang="en-US" b="0" i="1" smtClean="0">
                            <a:latin typeface="Cambria Math" panose="02040503050406030204" pitchFamily="18" charset="0"/>
                          </a:rPr>
                          <m:t> </m:t>
                        </m:r>
                        <m:r>
                          <a:rPr lang="en-US" i="1">
                            <a:latin typeface="Cambria Math" panose="02040503050406030204" pitchFamily="18" charset="0"/>
                          </a:rPr>
                          <m:t>𝑥</m:t>
                        </m:r>
                      </m:e>
                      <m:sub>
                        <m:r>
                          <a:rPr lang="en-US" i="1">
                            <a:latin typeface="Cambria Math" panose="02040503050406030204" pitchFamily="18" charset="0"/>
                          </a:rPr>
                          <m:t> </m:t>
                        </m:r>
                        <m:r>
                          <a:rPr lang="en-US" i="1">
                            <a:latin typeface="Cambria Math" panose="02040503050406030204" pitchFamily="18" charset="0"/>
                          </a:rPr>
                          <m:t>𝑛𝑜𝑡</m:t>
                        </m:r>
                        <m:r>
                          <a:rPr lang="en-US" i="1">
                            <a:latin typeface="Cambria Math" panose="02040503050406030204" pitchFamily="18" charset="0"/>
                          </a:rPr>
                          <m:t>_</m:t>
                        </m:r>
                        <m:r>
                          <a:rPr lang="en-US" i="1">
                            <a:latin typeface="Cambria Math" panose="02040503050406030204" pitchFamily="18" charset="0"/>
                          </a:rPr>
                          <m:t>𝑓𝑖𝑟𝑒𝑑</m:t>
                        </m:r>
                      </m:sub>
                      <m:sup>
                        <m:r>
                          <a:rPr lang="en-US" i="1">
                            <a:latin typeface="Cambria Math" panose="02040503050406030204" pitchFamily="18" charset="0"/>
                          </a:rPr>
                          <m:t>̶</m:t>
                        </m:r>
                        <m:r>
                          <a:rPr lang="en-US" i="1">
                            <a:latin typeface="Cambria Math" panose="02040503050406030204" pitchFamily="18" charset="0"/>
                          </a:rPr>
                          <m:t> </m:t>
                        </m:r>
                      </m:sup>
                    </m:sSubSup>
                    <m:r>
                      <a:rPr lang="en-US" i="1">
                        <a:latin typeface="Cambria Math" panose="02040503050406030204" pitchFamily="18" charset="0"/>
                      </a:rPr>
                      <m:t>−</m:t>
                    </m:r>
                  </m:oMath>
                </a14:m>
                <a:r>
                  <a:rPr lang="en-US" dirty="0"/>
                  <a:t> </a:t>
                </a:r>
                <a14:m>
                  <m:oMath xmlns:m="http://schemas.openxmlformats.org/officeDocument/2006/math">
                    <m:sSubSup>
                      <m:sSubSupPr>
                        <m:ctrlPr>
                          <a:rPr lang="en-US" i="1">
                            <a:latin typeface="Cambria Math" panose="02040503050406030204" pitchFamily="18" charset="0"/>
                          </a:rPr>
                        </m:ctrlPr>
                      </m:sSubSupPr>
                      <m:e>
                        <m:r>
                          <a:rPr lang="en-US" i="1">
                            <a:latin typeface="Cambria Math" panose="02040503050406030204" pitchFamily="18" charset="0"/>
                          </a:rPr>
                          <m:t>𝑥</m:t>
                        </m:r>
                      </m:e>
                      <m:sub>
                        <m:r>
                          <a:rPr lang="en-US" i="1">
                            <a:latin typeface="Cambria Math" panose="02040503050406030204" pitchFamily="18" charset="0"/>
                          </a:rPr>
                          <m:t>  </m:t>
                        </m:r>
                        <m:r>
                          <a:rPr lang="en-US" i="1">
                            <a:latin typeface="Cambria Math" panose="02040503050406030204" pitchFamily="18" charset="0"/>
                          </a:rPr>
                          <m:t>𝑓𝑖𝑟𝑒𝑑</m:t>
                        </m:r>
                      </m:sub>
                      <m:sup>
                        <m:r>
                          <a:rPr lang="en-US" i="1">
                            <a:latin typeface="Cambria Math" panose="02040503050406030204" pitchFamily="18" charset="0"/>
                          </a:rPr>
                          <m:t>̶</m:t>
                        </m:r>
                        <m:r>
                          <a:rPr lang="en-US" i="1">
                            <a:latin typeface="Cambria Math" panose="02040503050406030204" pitchFamily="18" charset="0"/>
                          </a:rPr>
                          <m:t> </m:t>
                        </m:r>
                      </m:sup>
                    </m:sSubSup>
                  </m:oMath>
                </a14:m>
                <a:r>
                  <a:rPr lang="en-US" dirty="0"/>
                  <a:t>, for all 10,000</a:t>
                </a:r>
              </a:p>
              <a:p>
                <a:pPr algn="ctr"/>
                <a:r>
                  <a:rPr lang="en-US" dirty="0"/>
                  <a:t>Randomly permuted samples.  </a:t>
                </a:r>
              </a:p>
            </p:txBody>
          </p:sp>
        </mc:Choice>
        <mc:Fallback xmlns="">
          <p:sp>
            <p:nvSpPr>
              <p:cNvPr id="9" name="TextBox 8">
                <a:extLst>
                  <a:ext uri="{FF2B5EF4-FFF2-40B4-BE49-F238E27FC236}">
                    <a16:creationId xmlns:a16="http://schemas.microsoft.com/office/drawing/2014/main" id="{EE2A988D-5EEF-480B-BE8B-989F38019781}"/>
                  </a:ext>
                </a:extLst>
              </p:cNvPr>
              <p:cNvSpPr txBox="1">
                <a:spLocks noRot="1" noChangeAspect="1" noMove="1" noResize="1" noEditPoints="1" noAdjustHandles="1" noChangeArrowheads="1" noChangeShapeType="1" noTextEdit="1"/>
              </p:cNvSpPr>
              <p:nvPr/>
            </p:nvSpPr>
            <p:spPr>
              <a:xfrm>
                <a:off x="975594" y="758895"/>
                <a:ext cx="8128358" cy="677878"/>
              </a:xfrm>
              <a:prstGeom prst="rect">
                <a:avLst/>
              </a:prstGeom>
              <a:blipFill>
                <a:blip r:embed="rId4"/>
                <a:stretch>
                  <a:fillRect t="-847" b="-9322"/>
                </a:stretch>
              </a:blipFill>
              <a:ln w="38100">
                <a:solidFill>
                  <a:srgbClr val="FF0000"/>
                </a:solidFill>
              </a:ln>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C88D559B-0B85-49D0-81B5-EB490545842B}"/>
              </a:ext>
            </a:extLst>
          </p:cNvPr>
          <p:cNvCxnSpPr>
            <a:cxnSpLocks/>
          </p:cNvCxnSpPr>
          <p:nvPr/>
        </p:nvCxnSpPr>
        <p:spPr>
          <a:xfrm flipV="1">
            <a:off x="4264133" y="2275986"/>
            <a:ext cx="0" cy="2877679"/>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69B5A24-1AB7-425C-836F-F028288AC020}"/>
              </a:ext>
            </a:extLst>
          </p:cNvPr>
          <p:cNvCxnSpPr>
            <a:cxnSpLocks/>
          </p:cNvCxnSpPr>
          <p:nvPr/>
        </p:nvCxnSpPr>
        <p:spPr>
          <a:xfrm flipV="1">
            <a:off x="2981527" y="2362754"/>
            <a:ext cx="0" cy="2770887"/>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0940010-4551-47BA-A01A-50B8EAB8A25F}"/>
              </a:ext>
            </a:extLst>
          </p:cNvPr>
          <p:cNvSpPr txBox="1"/>
          <p:nvPr/>
        </p:nvSpPr>
        <p:spPr>
          <a:xfrm>
            <a:off x="1448811" y="1930345"/>
            <a:ext cx="1875522" cy="646331"/>
          </a:xfrm>
          <a:prstGeom prst="rect">
            <a:avLst/>
          </a:prstGeom>
          <a:noFill/>
        </p:spPr>
        <p:txBody>
          <a:bodyPr wrap="square" rtlCol="0">
            <a:spAutoFit/>
          </a:bodyPr>
          <a:lstStyle/>
          <a:p>
            <a:r>
              <a:rPr lang="en-US" dirty="0">
                <a:solidFill>
                  <a:srgbClr val="FF0000"/>
                </a:solidFill>
              </a:rPr>
              <a:t>Observed value in study , -1.9238</a:t>
            </a:r>
          </a:p>
        </p:txBody>
      </p:sp>
      <p:sp>
        <p:nvSpPr>
          <p:cNvPr id="15" name="Rectangle: Rounded Corners 14">
            <a:extLst>
              <a:ext uri="{FF2B5EF4-FFF2-40B4-BE49-F238E27FC236}">
                <a16:creationId xmlns:a16="http://schemas.microsoft.com/office/drawing/2014/main" id="{222BFD24-ED86-4713-943E-B1FE688F2B70}"/>
              </a:ext>
            </a:extLst>
          </p:cNvPr>
          <p:cNvSpPr/>
          <p:nvPr/>
        </p:nvSpPr>
        <p:spPr>
          <a:xfrm>
            <a:off x="1592010" y="5786310"/>
            <a:ext cx="4164859" cy="976465"/>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All of these random permutations had a difference in means (</a:t>
            </a:r>
            <a:r>
              <a:rPr lang="en-US" sz="1600" dirty="0" err="1">
                <a:solidFill>
                  <a:schemeClr val="bg1"/>
                </a:solidFill>
              </a:rPr>
              <a:t>not_fired</a:t>
            </a:r>
            <a:r>
              <a:rPr lang="en-US" sz="1600" dirty="0">
                <a:solidFill>
                  <a:schemeClr val="bg1"/>
                </a:solidFill>
              </a:rPr>
              <a:t> – fired) as extreme or more extreme than our evidence!</a:t>
            </a:r>
          </a:p>
        </p:txBody>
      </p:sp>
      <p:cxnSp>
        <p:nvCxnSpPr>
          <p:cNvPr id="16" name="Straight Arrow Connector 15">
            <a:extLst>
              <a:ext uri="{FF2B5EF4-FFF2-40B4-BE49-F238E27FC236}">
                <a16:creationId xmlns:a16="http://schemas.microsoft.com/office/drawing/2014/main" id="{88B146B3-778B-4EE4-B935-B9A1562134A4}"/>
              </a:ext>
            </a:extLst>
          </p:cNvPr>
          <p:cNvCxnSpPr>
            <a:cxnSpLocks/>
          </p:cNvCxnSpPr>
          <p:nvPr/>
        </p:nvCxnSpPr>
        <p:spPr>
          <a:xfrm flipV="1">
            <a:off x="4514244" y="5286166"/>
            <a:ext cx="211268"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0504A907-C843-493B-A36D-4AB42FAB150D}"/>
              </a:ext>
            </a:extLst>
          </p:cNvPr>
          <p:cNvCxnSpPr>
            <a:cxnSpLocks/>
          </p:cNvCxnSpPr>
          <p:nvPr/>
        </p:nvCxnSpPr>
        <p:spPr>
          <a:xfrm flipH="1" flipV="1">
            <a:off x="2263859" y="5286166"/>
            <a:ext cx="170565" cy="500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3074DE0-457A-4C4C-B904-5A5A40A3035D}"/>
              </a:ext>
            </a:extLst>
          </p:cNvPr>
          <p:cNvSpPr txBox="1"/>
          <p:nvPr/>
        </p:nvSpPr>
        <p:spPr>
          <a:xfrm>
            <a:off x="7231141" y="2423844"/>
            <a:ext cx="4643612" cy="2862322"/>
          </a:xfrm>
          <a:prstGeom prst="rect">
            <a:avLst/>
          </a:prstGeom>
          <a:noFill/>
          <a:ln w="38100">
            <a:solidFill>
              <a:srgbClr val="FF0000"/>
            </a:solidFill>
          </a:ln>
        </p:spPr>
        <p:txBody>
          <a:bodyPr wrap="square" rtlCol="0">
            <a:spAutoFit/>
          </a:bodyPr>
          <a:lstStyle/>
          <a:p>
            <a:r>
              <a:rPr lang="en-US" dirty="0">
                <a:solidFill>
                  <a:srgbClr val="FFFF00"/>
                </a:solidFill>
              </a:rPr>
              <a:t>Calculate the p-value estimate:</a:t>
            </a:r>
          </a:p>
          <a:p>
            <a:endParaRPr lang="en-US" dirty="0">
              <a:solidFill>
                <a:srgbClr val="FFFF00"/>
              </a:solidFill>
            </a:endParaRPr>
          </a:p>
          <a:p>
            <a:r>
              <a:rPr lang="en-US" dirty="0">
                <a:solidFill>
                  <a:srgbClr val="FFFF00"/>
                </a:solidFill>
              </a:rPr>
              <a:t>2747/10000  = 0.2747</a:t>
            </a:r>
          </a:p>
          <a:p>
            <a:endParaRPr lang="en-US" dirty="0">
              <a:solidFill>
                <a:srgbClr val="FFFF00"/>
              </a:solidFill>
            </a:endParaRPr>
          </a:p>
          <a:p>
            <a:r>
              <a:rPr lang="en-US" dirty="0">
                <a:solidFill>
                  <a:srgbClr val="FFFF00"/>
                </a:solidFill>
              </a:rPr>
              <a:t>This p-value estimate tells us that we would expect to see a difference in observed means (fired – </a:t>
            </a:r>
            <a:r>
              <a:rPr lang="en-US" dirty="0" err="1">
                <a:solidFill>
                  <a:srgbClr val="FFFF00"/>
                </a:solidFill>
              </a:rPr>
              <a:t>not_fired</a:t>
            </a:r>
            <a:r>
              <a:rPr lang="en-US" dirty="0">
                <a:solidFill>
                  <a:srgbClr val="FFFF00"/>
                </a:solidFill>
              </a:rPr>
              <a:t>) as extreme or more extreme than our evidence (-1.9238) about 27.47% of the time just by randomness in the sampling process, if the null hypothesis is true. </a:t>
            </a:r>
          </a:p>
        </p:txBody>
      </p:sp>
    </p:spTree>
    <p:extLst>
      <p:ext uri="{BB962C8B-B14F-4D97-AF65-F5344CB8AC3E}">
        <p14:creationId xmlns:p14="http://schemas.microsoft.com/office/powerpoint/2010/main" val="1606436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10;&#10;Description automatically generated with medium confidence">
            <a:extLst>
              <a:ext uri="{FF2B5EF4-FFF2-40B4-BE49-F238E27FC236}">
                <a16:creationId xmlns:a16="http://schemas.microsoft.com/office/drawing/2014/main" id="{0D818CFF-A3A2-18EC-AFD6-CB18EA208C22}"/>
              </a:ext>
            </a:extLst>
          </p:cNvPr>
          <p:cNvPicPr>
            <a:picLocks noChangeAspect="1"/>
          </p:cNvPicPr>
          <p:nvPr/>
        </p:nvPicPr>
        <p:blipFill>
          <a:blip r:embed="rId2"/>
          <a:stretch>
            <a:fillRect/>
          </a:stretch>
        </p:blipFill>
        <p:spPr>
          <a:xfrm>
            <a:off x="2556633" y="2239617"/>
            <a:ext cx="7078733" cy="1997793"/>
          </a:xfrm>
          <a:prstGeom prst="rect">
            <a:avLst/>
          </a:prstGeom>
        </p:spPr>
      </p:pic>
      <p:sp>
        <p:nvSpPr>
          <p:cNvPr id="5" name="Title 1">
            <a:extLst>
              <a:ext uri="{FF2B5EF4-FFF2-40B4-BE49-F238E27FC236}">
                <a16:creationId xmlns:a16="http://schemas.microsoft.com/office/drawing/2014/main" id="{7C93E033-1634-DAF3-DFD4-D9AE08546CE2}"/>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6" name="Content Placeholder 2">
            <a:extLst>
              <a:ext uri="{FF2B5EF4-FFF2-40B4-BE49-F238E27FC236}">
                <a16:creationId xmlns:a16="http://schemas.microsoft.com/office/drawing/2014/main" id="{6E97AF45-4DDC-41C5-3DE9-C0A8EC418CC8}"/>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Tree>
    <p:extLst>
      <p:ext uri="{BB962C8B-B14F-4D97-AF65-F5344CB8AC3E}">
        <p14:creationId xmlns:p14="http://schemas.microsoft.com/office/powerpoint/2010/main" val="3803134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78893" y="264690"/>
            <a:ext cx="10131425" cy="999067"/>
          </a:xfrm>
        </p:spPr>
        <p:txBody>
          <a:bodyPr/>
          <a:lstStyle/>
          <a:p>
            <a:r>
              <a:rPr lang="en-US" dirty="0"/>
              <a:t>Question 5a – permutation test conclusion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603482" y="2068031"/>
            <a:ext cx="10605705" cy="4525279"/>
          </a:xfrm>
        </p:spPr>
        <p:txBody>
          <a:bodyPr>
            <a:normAutofit/>
          </a:bodyPr>
          <a:lstStyle/>
          <a:p>
            <a:pPr marL="0" indent="0">
              <a:buNone/>
            </a:pPr>
            <a:r>
              <a:rPr lang="en-US" dirty="0">
                <a:solidFill>
                  <a:srgbClr val="66FFFF"/>
                </a:solidFill>
              </a:rPr>
              <a:t>We conclude that there is not statistically significant evidence that the true mean difference in age between individuals who were not fired and those who were fired is different (p-value 0.2747, permutation test with 10k permutations). </a:t>
            </a:r>
          </a:p>
          <a:p>
            <a:pPr marL="0" indent="0">
              <a:buNone/>
            </a:pPr>
            <a:endParaRPr lang="en-US" dirty="0">
              <a:solidFill>
                <a:srgbClr val="66FFFF"/>
              </a:solidFill>
            </a:endParaRPr>
          </a:p>
          <a:p>
            <a:pPr marL="0" indent="0">
              <a:buNone/>
            </a:pPr>
            <a:r>
              <a:rPr lang="en-US" dirty="0">
                <a:solidFill>
                  <a:srgbClr val="66FFFF"/>
                </a:solidFill>
              </a:rPr>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solidFill>
                <a:srgbClr val="66FFFF"/>
              </a:solidFill>
            </a:endParaRPr>
          </a:p>
          <a:p>
            <a:pPr marL="0" indent="0">
              <a:buNone/>
            </a:pPr>
            <a:r>
              <a:rPr lang="en-US" dirty="0">
                <a:solidFill>
                  <a:srgbClr val="66FFFF"/>
                </a:solidFill>
              </a:rPr>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age and fired vs not fired status of individuals in the American Samoa government. </a:t>
            </a: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185C45E0-40AE-541A-EF1F-3586471A1A24}"/>
                  </a:ext>
                </a:extLst>
              </p:cNvPr>
              <p:cNvSpPr txBox="1">
                <a:spLocks/>
              </p:cNvSpPr>
              <p:nvPr/>
            </p:nvSpPr>
            <p:spPr>
              <a:xfrm>
                <a:off x="4241775" y="1151407"/>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185C45E0-40AE-541A-EF1F-3586471A1A24}"/>
                  </a:ext>
                </a:extLst>
              </p:cNvPr>
              <p:cNvSpPr txBox="1">
                <a:spLocks noRot="1" noChangeAspect="1" noMove="1" noResize="1" noEditPoints="1" noAdjustHandles="1" noChangeArrowheads="1" noChangeShapeType="1" noTextEdit="1"/>
              </p:cNvSpPr>
              <p:nvPr/>
            </p:nvSpPr>
            <p:spPr>
              <a:xfrm>
                <a:off x="4241775" y="1151407"/>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BD4FEC8-117E-672D-E8EF-91BCA2DD6A11}"/>
                  </a:ext>
                </a:extLst>
              </p:cNvPr>
              <p:cNvSpPr txBox="1">
                <a:spLocks/>
              </p:cNvSpPr>
              <p:nvPr/>
            </p:nvSpPr>
            <p:spPr>
              <a:xfrm>
                <a:off x="4241775" y="1487874"/>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0BD4FEC8-117E-672D-E8EF-91BCA2DD6A11}"/>
                  </a:ext>
                </a:extLst>
              </p:cNvPr>
              <p:cNvSpPr txBox="1">
                <a:spLocks noRot="1" noChangeAspect="1" noMove="1" noResize="1" noEditPoints="1" noAdjustHandles="1" noChangeArrowheads="1" noChangeShapeType="1" noTextEdit="1"/>
              </p:cNvSpPr>
              <p:nvPr/>
            </p:nvSpPr>
            <p:spPr>
              <a:xfrm>
                <a:off x="4241775" y="1487874"/>
                <a:ext cx="3340924" cy="573974"/>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163772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39051" y="831565"/>
            <a:ext cx="11793758" cy="1468378"/>
          </a:xfrm>
        </p:spPr>
        <p:txBody>
          <a:bodyPr>
            <a:normAutofit/>
          </a:bodyPr>
          <a:lstStyle/>
          <a:p>
            <a:pPr marL="171450" marR="0" indent="0">
              <a:lnSpc>
                <a:spcPct val="115000"/>
              </a:lnSpc>
              <a:spcBef>
                <a:spcPts val="0"/>
              </a:spcBef>
              <a:spcAft>
                <a:spcPts val="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5b. Now run a two sample t-test appropriate for this scientific problem. (Use SAS.) </a:t>
            </a:r>
            <a:r>
              <a:rPr lang="en-US" sz="17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7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8F7EC7E-479E-434D-85E8-E300D63B90AE}"/>
                  </a:ext>
                </a:extLst>
              </p:cNvPr>
              <p:cNvSpPr txBox="1">
                <a:spLocks/>
              </p:cNvSpPr>
              <p:nvPr/>
            </p:nvSpPr>
            <p:spPr>
              <a:xfrm>
                <a:off x="3432406" y="2683978"/>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b="0" i="0" smtClean="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A8F7EC7E-479E-434D-85E8-E300D63B90AE}"/>
                  </a:ext>
                </a:extLst>
              </p:cNvPr>
              <p:cNvSpPr txBox="1">
                <a:spLocks noRot="1" noChangeAspect="1" noMove="1" noResize="1" noEditPoints="1" noAdjustHandles="1" noChangeArrowheads="1" noChangeShapeType="1" noTextEdit="1"/>
              </p:cNvSpPr>
              <p:nvPr/>
            </p:nvSpPr>
            <p:spPr>
              <a:xfrm>
                <a:off x="3432406" y="2683978"/>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A9BA01-0CC8-47A6-BB1B-C481A6DD3C73}"/>
                  </a:ext>
                </a:extLst>
              </p:cNvPr>
              <p:cNvSpPr txBox="1">
                <a:spLocks/>
              </p:cNvSpPr>
              <p:nvPr/>
            </p:nvSpPr>
            <p:spPr>
              <a:xfrm>
                <a:off x="3432406" y="3020445"/>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m:t>
                          </m:r>
                          <m:r>
                            <a:rPr lang="en-US" b="0" i="1" smtClean="0">
                              <a:latin typeface="Cambria Math" panose="02040503050406030204" pitchFamily="18" charset="0"/>
                            </a:rPr>
                            <m:t>𝑓𝑖𝑟𝑒𝑑</m:t>
                          </m:r>
                        </m:sub>
                      </m:sSub>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 </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49A9BA01-0CC8-47A6-BB1B-C481A6DD3C73}"/>
                  </a:ext>
                </a:extLst>
              </p:cNvPr>
              <p:cNvSpPr txBox="1">
                <a:spLocks noRot="1" noChangeAspect="1" noMove="1" noResize="1" noEditPoints="1" noAdjustHandles="1" noChangeArrowheads="1" noChangeShapeType="1" noTextEdit="1"/>
              </p:cNvSpPr>
              <p:nvPr/>
            </p:nvSpPr>
            <p:spPr>
              <a:xfrm>
                <a:off x="3432406" y="3020445"/>
                <a:ext cx="3340924" cy="573974"/>
              </a:xfrm>
              <a:prstGeom prst="rect">
                <a:avLst/>
              </a:prstGeom>
              <a:blipFill>
                <a:blip r:embed="rId3"/>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400469" y="2683978"/>
            <a:ext cx="3257133"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1 identify the null and alternative hypothesis: </a:t>
            </a:r>
            <a:endParaRPr lang="en-US" dirty="0">
              <a:solidFill>
                <a:srgbClr val="FFFF00"/>
              </a:solidFill>
            </a:endParaRPr>
          </a:p>
        </p:txBody>
      </p:sp>
      <p:sp>
        <p:nvSpPr>
          <p:cNvPr id="7" name="Rectangle: Rounded Corners 6">
            <a:extLst>
              <a:ext uri="{FF2B5EF4-FFF2-40B4-BE49-F238E27FC236}">
                <a16:creationId xmlns:a16="http://schemas.microsoft.com/office/drawing/2014/main" id="{16324584-9D55-437B-8485-6267B3FEB54A}"/>
              </a:ext>
            </a:extLst>
          </p:cNvPr>
          <p:cNvSpPr/>
          <p:nvPr/>
        </p:nvSpPr>
        <p:spPr>
          <a:xfrm>
            <a:off x="7438830" y="2139203"/>
            <a:ext cx="4441695" cy="273759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If older people are systematically getting fired more, it seems reasonable that the average age of those who have been fired would be higher than the average for those who are not fired.</a:t>
            </a:r>
          </a:p>
          <a:p>
            <a:endParaRPr lang="en-US" sz="1600" dirty="0">
              <a:solidFill>
                <a:schemeClr val="bg1"/>
              </a:solidFill>
            </a:endParaRPr>
          </a:p>
          <a:p>
            <a:r>
              <a:rPr lang="en-US" sz="1600" dirty="0">
                <a:solidFill>
                  <a:schemeClr val="bg1"/>
                </a:solidFill>
              </a:rPr>
              <a:t>Note: The accusation is that older people are being fired. This could be accomplished with either a one or two sided test.  For simplicity, we will perform the two sided test.  </a:t>
            </a:r>
          </a:p>
          <a:p>
            <a:endParaRPr lang="en-US" sz="1600" dirty="0">
              <a:solidFill>
                <a:schemeClr val="bg1"/>
              </a:solidFill>
            </a:endParaRPr>
          </a:p>
        </p:txBody>
      </p:sp>
      <p:cxnSp>
        <p:nvCxnSpPr>
          <p:cNvPr id="8" name="Straight Arrow Connector 7">
            <a:extLst>
              <a:ext uri="{FF2B5EF4-FFF2-40B4-BE49-F238E27FC236}">
                <a16:creationId xmlns:a16="http://schemas.microsoft.com/office/drawing/2014/main" id="{BB4D9888-0F94-48D1-8F3C-D313D51E7D37}"/>
              </a:ext>
            </a:extLst>
          </p:cNvPr>
          <p:cNvCxnSpPr>
            <a:cxnSpLocks/>
          </p:cNvCxnSpPr>
          <p:nvPr/>
        </p:nvCxnSpPr>
        <p:spPr>
          <a:xfrm flipH="1">
            <a:off x="6554312" y="3240689"/>
            <a:ext cx="8845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123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0B73A-6ECC-7025-5EE2-9C93CCA00D98}"/>
              </a:ext>
            </a:extLst>
          </p:cNvPr>
          <p:cNvPicPr>
            <a:picLocks noChangeAspect="1"/>
          </p:cNvPicPr>
          <p:nvPr/>
        </p:nvPicPr>
        <p:blipFill>
          <a:blip r:embed="rId2"/>
          <a:stretch>
            <a:fillRect/>
          </a:stretch>
        </p:blipFill>
        <p:spPr>
          <a:xfrm>
            <a:off x="6375148" y="2733281"/>
            <a:ext cx="3324137" cy="907480"/>
          </a:xfrm>
          <a:prstGeom prst="rect">
            <a:avLst/>
          </a:prstGeom>
        </p:spPr>
      </p:pic>
      <p:pic>
        <p:nvPicPr>
          <p:cNvPr id="16" name="Picture">
            <a:extLst>
              <a:ext uri="{FF2B5EF4-FFF2-40B4-BE49-F238E27FC236}">
                <a16:creationId xmlns:a16="http://schemas.microsoft.com/office/drawing/2014/main" id="{C33E8EDF-173E-3E45-D976-DC8BC663822B}"/>
              </a:ext>
            </a:extLst>
          </p:cNvPr>
          <p:cNvPicPr/>
          <p:nvPr/>
        </p:nvPicPr>
        <p:blipFill>
          <a:blip r:embed="rId3"/>
          <a:stretch>
            <a:fillRect/>
          </a:stretch>
        </p:blipFill>
        <p:spPr bwMode="auto">
          <a:xfrm>
            <a:off x="372102" y="1587193"/>
            <a:ext cx="5299550" cy="1735941"/>
          </a:xfrm>
          <a:prstGeom prst="rect">
            <a:avLst/>
          </a:prstGeom>
          <a:noFill/>
          <a:ln w="9525">
            <a:noFill/>
            <a:headEnd/>
            <a:tailEnd/>
          </a:ln>
        </p:spPr>
      </p:pic>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51961" y="844913"/>
            <a:ext cx="3479058" cy="52414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2: Find the critical value, draw and shade the distribution. </a:t>
            </a:r>
            <a:endParaRPr lang="en-US" dirty="0">
              <a:solidFill>
                <a:srgbClr val="FFFF00"/>
              </a:solidFill>
            </a:endParaRPr>
          </a:p>
        </p:txBody>
      </p:sp>
      <p:sp>
        <p:nvSpPr>
          <p:cNvPr id="18" name="Rectangle 17">
            <a:extLst>
              <a:ext uri="{FF2B5EF4-FFF2-40B4-BE49-F238E27FC236}">
                <a16:creationId xmlns:a16="http://schemas.microsoft.com/office/drawing/2014/main" id="{1FFD138E-A39F-4460-932B-72CC2B236EFA}"/>
              </a:ext>
            </a:extLst>
          </p:cNvPr>
          <p:cNvSpPr/>
          <p:nvPr/>
        </p:nvSpPr>
        <p:spPr>
          <a:xfrm>
            <a:off x="8566608" y="2764844"/>
            <a:ext cx="1174292" cy="558290"/>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812F1636-8D21-4B4D-A980-D5B2784E17A6}"/>
              </a:ext>
            </a:extLst>
          </p:cNvPr>
          <p:cNvSpPr txBox="1"/>
          <p:nvPr/>
        </p:nvSpPr>
        <p:spPr>
          <a:xfrm>
            <a:off x="5987778" y="4187049"/>
            <a:ext cx="5972454" cy="2031325"/>
          </a:xfrm>
          <a:prstGeom prst="rect">
            <a:avLst/>
          </a:prstGeom>
          <a:noFill/>
          <a:ln w="38100">
            <a:solidFill>
              <a:srgbClr val="FF0000"/>
            </a:solidFill>
          </a:ln>
        </p:spPr>
        <p:txBody>
          <a:bodyPr wrap="square" rtlCol="0">
            <a:spAutoFit/>
          </a:bodyPr>
          <a:lstStyle/>
          <a:p>
            <a:r>
              <a:rPr lang="en-US" dirty="0">
                <a:solidFill>
                  <a:srgbClr val="FFFF00"/>
                </a:solidFill>
              </a:rPr>
              <a:t>SAS also gives the two-sided p-value as 0.2771.</a:t>
            </a:r>
          </a:p>
          <a:p>
            <a:endParaRPr lang="en-US" dirty="0">
              <a:solidFill>
                <a:srgbClr val="FFFF00"/>
              </a:solidFill>
            </a:endParaRPr>
          </a:p>
          <a:p>
            <a:r>
              <a:rPr lang="en-US" dirty="0">
                <a:solidFill>
                  <a:srgbClr val="FFFF00"/>
                </a:solidFill>
              </a:rPr>
              <a:t>This means the probability of observing a test statistic as low or lower than -1.10, assuming that the mean age of the fired group is the same as the mean age of the not fired group, is 27.71%.</a:t>
            </a:r>
          </a:p>
          <a:p>
            <a:endParaRPr lang="en-US" dirty="0">
              <a:solidFill>
                <a:srgbClr val="FFFF00"/>
              </a:solidFill>
            </a:endParaRPr>
          </a:p>
        </p:txBody>
      </p:sp>
      <p:sp>
        <p:nvSpPr>
          <p:cNvPr id="22" name="Rectangle: Rounded Corners 21">
            <a:extLst>
              <a:ext uri="{FF2B5EF4-FFF2-40B4-BE49-F238E27FC236}">
                <a16:creationId xmlns:a16="http://schemas.microsoft.com/office/drawing/2014/main" id="{C8247368-C88C-4526-AE15-9B6BAD1898C3}"/>
              </a:ext>
            </a:extLst>
          </p:cNvPr>
          <p:cNvSpPr/>
          <p:nvPr/>
        </p:nvSpPr>
        <p:spPr>
          <a:xfrm>
            <a:off x="411452" y="3824466"/>
            <a:ext cx="3887715" cy="90941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For alpha = 0.05, the two-sided t-test has a  t_critical value of +/- 2.01.</a:t>
            </a:r>
          </a:p>
        </p:txBody>
      </p:sp>
      <p:cxnSp>
        <p:nvCxnSpPr>
          <p:cNvPr id="23" name="Straight Arrow Connector 22">
            <a:extLst>
              <a:ext uri="{FF2B5EF4-FFF2-40B4-BE49-F238E27FC236}">
                <a16:creationId xmlns:a16="http://schemas.microsoft.com/office/drawing/2014/main" id="{E5D87489-9F4A-4B9F-9110-1D2EFF7D0270}"/>
              </a:ext>
            </a:extLst>
          </p:cNvPr>
          <p:cNvCxnSpPr>
            <a:cxnSpLocks/>
          </p:cNvCxnSpPr>
          <p:nvPr/>
        </p:nvCxnSpPr>
        <p:spPr>
          <a:xfrm flipV="1">
            <a:off x="14167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057B99CE-C4B4-409A-BC99-8DD3ECC3C4BE}"/>
              </a:ext>
            </a:extLst>
          </p:cNvPr>
          <p:cNvSpPr txBox="1">
            <a:spLocks/>
          </p:cNvSpPr>
          <p:nvPr/>
        </p:nvSpPr>
        <p:spPr>
          <a:xfrm>
            <a:off x="6387505" y="626506"/>
            <a:ext cx="2779353" cy="52414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3: Find the test statistic</a:t>
            </a:r>
            <a:endParaRPr lang="en-US" dirty="0">
              <a:solidFill>
                <a:srgbClr val="FFFF00"/>
              </a:solidFill>
            </a:endParaRPr>
          </a:p>
        </p:txBody>
      </p:sp>
      <p:sp>
        <p:nvSpPr>
          <p:cNvPr id="26" name="Rectangle: Rounded Corners 25">
            <a:extLst>
              <a:ext uri="{FF2B5EF4-FFF2-40B4-BE49-F238E27FC236}">
                <a16:creationId xmlns:a16="http://schemas.microsoft.com/office/drawing/2014/main" id="{E2E2ED8F-9AC3-43EE-85D3-B08A9C92F4EA}"/>
              </a:ext>
            </a:extLst>
          </p:cNvPr>
          <p:cNvSpPr/>
          <p:nvPr/>
        </p:nvSpPr>
        <p:spPr>
          <a:xfrm>
            <a:off x="10189629" y="362662"/>
            <a:ext cx="1943857" cy="326380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From SAS we see that the one-sided (left) t-test for a difference in means, with 49 degrees of freedom and an equal variance assumption gives a test statistic of </a:t>
            </a:r>
          </a:p>
          <a:p>
            <a:r>
              <a:rPr lang="en-US" sz="1600" dirty="0">
                <a:solidFill>
                  <a:schemeClr val="bg1"/>
                </a:solidFill>
              </a:rPr>
              <a:t>1.10</a:t>
            </a:r>
          </a:p>
        </p:txBody>
      </p:sp>
      <p:sp>
        <p:nvSpPr>
          <p:cNvPr id="27" name="Content Placeholder 2">
            <a:extLst>
              <a:ext uri="{FF2B5EF4-FFF2-40B4-BE49-F238E27FC236}">
                <a16:creationId xmlns:a16="http://schemas.microsoft.com/office/drawing/2014/main" id="{7CA63298-FF92-4675-A5B9-CEDF0D46DA2B}"/>
              </a:ext>
            </a:extLst>
          </p:cNvPr>
          <p:cNvSpPr txBox="1">
            <a:spLocks/>
          </p:cNvSpPr>
          <p:nvPr/>
        </p:nvSpPr>
        <p:spPr>
          <a:xfrm>
            <a:off x="5987778" y="3662902"/>
            <a:ext cx="2779353" cy="5241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4: Find the p-value</a:t>
            </a:r>
            <a:endParaRPr lang="en-US" dirty="0">
              <a:solidFill>
                <a:srgbClr val="FFFF00"/>
              </a:solidFill>
            </a:endParaRPr>
          </a:p>
        </p:txBody>
      </p:sp>
      <p:grpSp>
        <p:nvGrpSpPr>
          <p:cNvPr id="5" name="Group 4">
            <a:extLst>
              <a:ext uri="{FF2B5EF4-FFF2-40B4-BE49-F238E27FC236}">
                <a16:creationId xmlns:a16="http://schemas.microsoft.com/office/drawing/2014/main" id="{2E83388F-EE9D-9867-625D-E90858B3BA58}"/>
              </a:ext>
            </a:extLst>
          </p:cNvPr>
          <p:cNvGrpSpPr/>
          <p:nvPr/>
        </p:nvGrpSpPr>
        <p:grpSpPr>
          <a:xfrm>
            <a:off x="6387505" y="1168038"/>
            <a:ext cx="3231191" cy="1436085"/>
            <a:chOff x="6387505" y="1168038"/>
            <a:chExt cx="3231191" cy="1436085"/>
          </a:xfrm>
        </p:grpSpPr>
        <p:pic>
          <p:nvPicPr>
            <p:cNvPr id="15" name="Picture 14">
              <a:extLst>
                <a:ext uri="{FF2B5EF4-FFF2-40B4-BE49-F238E27FC236}">
                  <a16:creationId xmlns:a16="http://schemas.microsoft.com/office/drawing/2014/main" id="{6F6E5AFB-4614-47CC-AC0E-5E06C8FCA5A5}"/>
                </a:ext>
              </a:extLst>
            </p:cNvPr>
            <p:cNvPicPr>
              <a:picLocks noChangeAspect="1"/>
            </p:cNvPicPr>
            <p:nvPr/>
          </p:nvPicPr>
          <p:blipFill>
            <a:blip r:embed="rId4"/>
            <a:stretch>
              <a:fillRect/>
            </a:stretch>
          </p:blipFill>
          <p:spPr>
            <a:xfrm>
              <a:off x="6387505" y="1168038"/>
              <a:ext cx="3231191" cy="1436085"/>
            </a:xfrm>
            <a:prstGeom prst="rect">
              <a:avLst/>
            </a:prstGeom>
          </p:spPr>
        </p:pic>
        <p:sp>
          <p:nvSpPr>
            <p:cNvPr id="4" name="TextBox 3">
              <a:extLst>
                <a:ext uri="{FF2B5EF4-FFF2-40B4-BE49-F238E27FC236}">
                  <a16:creationId xmlns:a16="http://schemas.microsoft.com/office/drawing/2014/main" id="{D8029EA8-AFE1-8C14-BC8A-F44B6F16609C}"/>
                </a:ext>
              </a:extLst>
            </p:cNvPr>
            <p:cNvSpPr txBox="1"/>
            <p:nvPr/>
          </p:nvSpPr>
          <p:spPr>
            <a:xfrm>
              <a:off x="8196096" y="1536594"/>
              <a:ext cx="749300" cy="261610"/>
            </a:xfrm>
            <a:prstGeom prst="rect">
              <a:avLst/>
            </a:prstGeom>
            <a:solidFill>
              <a:schemeClr val="tx1"/>
            </a:solidFill>
          </p:spPr>
          <p:txBody>
            <a:bodyPr wrap="square" rtlCol="0">
              <a:spAutoFit/>
            </a:bodyPr>
            <a:lstStyle/>
            <a:p>
              <a:r>
                <a:rPr lang="en-US" sz="1050" dirty="0">
                  <a:solidFill>
                    <a:schemeClr val="bg1"/>
                  </a:solidFill>
                </a:rPr>
                <a:t>;</a:t>
              </a:r>
            </a:p>
          </p:txBody>
        </p:sp>
      </p:grpSp>
      <p:sp>
        <p:nvSpPr>
          <p:cNvPr id="13" name="Freeform 12">
            <a:extLst>
              <a:ext uri="{FF2B5EF4-FFF2-40B4-BE49-F238E27FC236}">
                <a16:creationId xmlns:a16="http://schemas.microsoft.com/office/drawing/2014/main" id="{0DDB90D4-BE05-1132-5ED7-F7A97F05C401}"/>
              </a:ext>
            </a:extLst>
          </p:cNvPr>
          <p:cNvSpPr/>
          <p:nvPr/>
        </p:nvSpPr>
        <p:spPr>
          <a:xfrm>
            <a:off x="2841349" y="2020546"/>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13">
            <a:extLst>
              <a:ext uri="{FF2B5EF4-FFF2-40B4-BE49-F238E27FC236}">
                <a16:creationId xmlns:a16="http://schemas.microsoft.com/office/drawing/2014/main" id="{B01BF2EC-15A6-A72E-B0C5-23FBC0403056}"/>
              </a:ext>
            </a:extLst>
          </p:cNvPr>
          <p:cNvSpPr/>
          <p:nvPr/>
        </p:nvSpPr>
        <p:spPr>
          <a:xfrm flipH="1">
            <a:off x="628826" y="2038185"/>
            <a:ext cx="977900" cy="546100"/>
          </a:xfrm>
          <a:custGeom>
            <a:avLst/>
            <a:gdLst>
              <a:gd name="connsiteX0" fmla="*/ 0 w 977900"/>
              <a:gd name="connsiteY0" fmla="*/ 0 h 546100"/>
              <a:gd name="connsiteX1" fmla="*/ 12700 w 977900"/>
              <a:gd name="connsiteY1" fmla="*/ 533400 h 546100"/>
              <a:gd name="connsiteX2" fmla="*/ 977900 w 977900"/>
              <a:gd name="connsiteY2" fmla="*/ 546100 h 546100"/>
              <a:gd name="connsiteX3" fmla="*/ 901700 w 977900"/>
              <a:gd name="connsiteY3" fmla="*/ 508000 h 546100"/>
              <a:gd name="connsiteX4" fmla="*/ 660400 w 977900"/>
              <a:gd name="connsiteY4" fmla="*/ 431800 h 546100"/>
              <a:gd name="connsiteX5" fmla="*/ 419100 w 977900"/>
              <a:gd name="connsiteY5" fmla="*/ 317500 h 546100"/>
              <a:gd name="connsiteX6" fmla="*/ 254000 w 977900"/>
              <a:gd name="connsiteY6" fmla="*/ 203200 h 546100"/>
              <a:gd name="connsiteX7" fmla="*/ 88900 w 977900"/>
              <a:gd name="connsiteY7" fmla="*/ 76200 h 546100"/>
              <a:gd name="connsiteX8" fmla="*/ 0 w 977900"/>
              <a:gd name="connsiteY8" fmla="*/ 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546100">
                <a:moveTo>
                  <a:pt x="0" y="0"/>
                </a:moveTo>
                <a:lnTo>
                  <a:pt x="12700" y="533400"/>
                </a:lnTo>
                <a:lnTo>
                  <a:pt x="977900" y="546100"/>
                </a:lnTo>
                <a:lnTo>
                  <a:pt x="901700" y="508000"/>
                </a:lnTo>
                <a:lnTo>
                  <a:pt x="660400" y="431800"/>
                </a:lnTo>
                <a:lnTo>
                  <a:pt x="419100" y="317500"/>
                </a:lnTo>
                <a:lnTo>
                  <a:pt x="254000" y="203200"/>
                </a:lnTo>
                <a:lnTo>
                  <a:pt x="88900" y="76200"/>
                </a:lnTo>
                <a:lnTo>
                  <a:pt x="0"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82D4DED-C7B8-58E5-12C7-31581A046236}"/>
              </a:ext>
            </a:extLst>
          </p:cNvPr>
          <p:cNvSpPr txBox="1"/>
          <p:nvPr/>
        </p:nvSpPr>
        <p:spPr>
          <a:xfrm>
            <a:off x="2355310" y="2935367"/>
            <a:ext cx="730802" cy="307777"/>
          </a:xfrm>
          <a:prstGeom prst="rect">
            <a:avLst/>
          </a:prstGeom>
          <a:solidFill>
            <a:schemeClr val="tx1"/>
          </a:solidFill>
        </p:spPr>
        <p:txBody>
          <a:bodyPr wrap="square" rtlCol="0">
            <a:spAutoFit/>
          </a:bodyPr>
          <a:lstStyle/>
          <a:p>
            <a:r>
              <a:rPr lang="en-US" sz="1400" dirty="0">
                <a:solidFill>
                  <a:srgbClr val="FF0000"/>
                </a:solidFill>
              </a:rPr>
              <a:t>t = 1.10</a:t>
            </a:r>
          </a:p>
        </p:txBody>
      </p:sp>
      <p:cxnSp>
        <p:nvCxnSpPr>
          <p:cNvPr id="33" name="Straight Connector 32">
            <a:extLst>
              <a:ext uri="{FF2B5EF4-FFF2-40B4-BE49-F238E27FC236}">
                <a16:creationId xmlns:a16="http://schemas.microsoft.com/office/drawing/2014/main" id="{E84EDF09-E40D-A0F2-8FA6-4D93662FCEB3}"/>
              </a:ext>
            </a:extLst>
          </p:cNvPr>
          <p:cNvCxnSpPr/>
          <p:nvPr/>
        </p:nvCxnSpPr>
        <p:spPr>
          <a:xfrm>
            <a:off x="2841349" y="2764844"/>
            <a:ext cx="0" cy="170523"/>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46919687-448E-4DCD-5A9B-15C3A851645B}"/>
              </a:ext>
            </a:extLst>
          </p:cNvPr>
          <p:cNvPicPr>
            <a:picLocks noChangeAspect="1"/>
          </p:cNvPicPr>
          <p:nvPr/>
        </p:nvPicPr>
        <p:blipFill>
          <a:blip r:embed="rId5"/>
          <a:stretch>
            <a:fillRect/>
          </a:stretch>
        </p:blipFill>
        <p:spPr>
          <a:xfrm>
            <a:off x="4216089" y="2584335"/>
            <a:ext cx="1257300" cy="419100"/>
          </a:xfrm>
          <a:prstGeom prst="rect">
            <a:avLst/>
          </a:prstGeom>
        </p:spPr>
      </p:pic>
      <p:cxnSp>
        <p:nvCxnSpPr>
          <p:cNvPr id="35" name="Straight Arrow Connector 34">
            <a:extLst>
              <a:ext uri="{FF2B5EF4-FFF2-40B4-BE49-F238E27FC236}">
                <a16:creationId xmlns:a16="http://schemas.microsoft.com/office/drawing/2014/main" id="{246C4D6C-032B-CFD1-7B9B-D6A93DD0DCA0}"/>
              </a:ext>
            </a:extLst>
          </p:cNvPr>
          <p:cNvCxnSpPr>
            <a:cxnSpLocks/>
          </p:cNvCxnSpPr>
          <p:nvPr/>
        </p:nvCxnSpPr>
        <p:spPr>
          <a:xfrm flipV="1">
            <a:off x="3588413" y="3243144"/>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DBD15EB4-7A01-ECA7-4100-5EA102EE2B84}"/>
                  </a:ext>
                </a:extLst>
              </p:cNvPr>
              <p:cNvSpPr txBox="1"/>
              <p:nvPr/>
            </p:nvSpPr>
            <p:spPr>
              <a:xfrm>
                <a:off x="433705" y="1720886"/>
                <a:ext cx="1223668" cy="19947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solidFill>
                                <a:schemeClr val="bg1"/>
                              </a:solidFill>
                              <a:latin typeface="Cambria Math" panose="02040503050406030204" pitchFamily="18" charset="0"/>
                            </a:rPr>
                          </m:ctrlPr>
                        </m:sSubPr>
                        <m:e>
                          <m:acc>
                            <m:accPr>
                              <m:chr m:val="̅"/>
                              <m:ctrlPr>
                                <a:rPr lang="en-US" sz="1200" i="1" smtClean="0">
                                  <a:solidFill>
                                    <a:schemeClr val="bg1"/>
                                  </a:solidFill>
                                  <a:latin typeface="Cambria Math" panose="02040503050406030204" pitchFamily="18" charset="0"/>
                                </a:rPr>
                              </m:ctrlPr>
                            </m:accPr>
                            <m:e>
                              <m:r>
                                <a:rPr lang="en-US" sz="1200" b="0" i="1" smtClean="0">
                                  <a:solidFill>
                                    <a:schemeClr val="bg1"/>
                                  </a:solidFill>
                                  <a:latin typeface="Cambria Math" panose="02040503050406030204" pitchFamily="18" charset="0"/>
                                </a:rPr>
                                <m:t>𝑥</m:t>
                              </m:r>
                            </m:e>
                          </m:acc>
                        </m:e>
                        <m:sub>
                          <m:r>
                            <a:rPr lang="en-US" sz="1200" b="0" i="1" smtClean="0">
                              <a:solidFill>
                                <a:schemeClr val="bg1"/>
                              </a:solidFill>
                              <a:latin typeface="Cambria Math" panose="02040503050406030204" pitchFamily="18" charset="0"/>
                            </a:rPr>
                            <m:t>𝑛𝑜𝑡</m:t>
                          </m:r>
                          <m:r>
                            <a:rPr lang="en-US" sz="1200" b="0" i="1" smtClean="0">
                              <a:solidFill>
                                <a:schemeClr val="bg1"/>
                              </a:solidFill>
                              <a:latin typeface="Cambria Math" panose="02040503050406030204" pitchFamily="18" charset="0"/>
                            </a:rPr>
                            <m:t>_</m:t>
                          </m:r>
                          <m:r>
                            <a:rPr lang="en-US" sz="1200" b="0" i="1" smtClean="0">
                              <a:solidFill>
                                <a:schemeClr val="bg1"/>
                              </a:solidFill>
                              <a:latin typeface="Cambria Math" panose="02040503050406030204" pitchFamily="18" charset="0"/>
                            </a:rPr>
                            <m:t>𝑓𝑖𝑟𝑒𝑑</m:t>
                          </m:r>
                        </m:sub>
                      </m:sSub>
                      <m:r>
                        <a:rPr lang="en-US" sz="1200" b="0" i="1" smtClean="0">
                          <a:solidFill>
                            <a:schemeClr val="bg1"/>
                          </a:solidFill>
                          <a:latin typeface="Cambria Math" panose="02040503050406030204" pitchFamily="18" charset="0"/>
                        </a:rPr>
                        <m:t>−</m:t>
                      </m:r>
                      <m:sSub>
                        <m:sSubPr>
                          <m:ctrlPr>
                            <a:rPr lang="en-US" sz="1200" i="1">
                              <a:solidFill>
                                <a:schemeClr val="bg1"/>
                              </a:solidFill>
                              <a:latin typeface="Cambria Math" panose="02040503050406030204" pitchFamily="18" charset="0"/>
                            </a:rPr>
                          </m:ctrlPr>
                        </m:sSubPr>
                        <m:e>
                          <m:acc>
                            <m:accPr>
                              <m:chr m:val="̅"/>
                              <m:ctrlPr>
                                <a:rPr lang="en-US" sz="1200" i="1">
                                  <a:solidFill>
                                    <a:schemeClr val="bg1"/>
                                  </a:solidFill>
                                  <a:latin typeface="Cambria Math" panose="02040503050406030204" pitchFamily="18" charset="0"/>
                                </a:rPr>
                              </m:ctrlPr>
                            </m:accPr>
                            <m:e>
                              <m:r>
                                <a:rPr lang="en-US" sz="1200" i="1">
                                  <a:solidFill>
                                    <a:schemeClr val="bg1"/>
                                  </a:solidFill>
                                  <a:latin typeface="Cambria Math" panose="02040503050406030204" pitchFamily="18" charset="0"/>
                                </a:rPr>
                                <m:t>𝑥</m:t>
                              </m:r>
                            </m:e>
                          </m:acc>
                        </m:e>
                        <m:sub>
                          <m:r>
                            <a:rPr lang="en-US" sz="1200" b="0" i="1" smtClean="0">
                              <a:solidFill>
                                <a:schemeClr val="bg1"/>
                              </a:solidFill>
                              <a:latin typeface="Cambria Math" panose="02040503050406030204" pitchFamily="18" charset="0"/>
                            </a:rPr>
                            <m:t>𝑓</m:t>
                          </m:r>
                          <m:r>
                            <a:rPr lang="en-US" sz="1200" i="1">
                              <a:solidFill>
                                <a:schemeClr val="bg1"/>
                              </a:solidFill>
                              <a:latin typeface="Cambria Math" panose="02040503050406030204" pitchFamily="18" charset="0"/>
                            </a:rPr>
                            <m:t>𝑖𝑟𝑒𝑑</m:t>
                          </m:r>
                        </m:sub>
                      </m:sSub>
                    </m:oMath>
                  </m:oMathPara>
                </a14:m>
                <a:endParaRPr lang="en-US" sz="1200" dirty="0">
                  <a:solidFill>
                    <a:schemeClr val="bg1"/>
                  </a:solidFill>
                </a:endParaRPr>
              </a:p>
            </p:txBody>
          </p:sp>
        </mc:Choice>
        <mc:Fallback xmlns="">
          <p:sp>
            <p:nvSpPr>
              <p:cNvPr id="36" name="TextBox 35">
                <a:extLst>
                  <a:ext uri="{FF2B5EF4-FFF2-40B4-BE49-F238E27FC236}">
                    <a16:creationId xmlns:a16="http://schemas.microsoft.com/office/drawing/2014/main" id="{DBD15EB4-7A01-ECA7-4100-5EA102EE2B84}"/>
                  </a:ext>
                </a:extLst>
              </p:cNvPr>
              <p:cNvSpPr txBox="1">
                <a:spLocks noRot="1" noChangeAspect="1" noMove="1" noResize="1" noEditPoints="1" noAdjustHandles="1" noChangeArrowheads="1" noChangeShapeType="1" noTextEdit="1"/>
              </p:cNvSpPr>
              <p:nvPr/>
            </p:nvSpPr>
            <p:spPr>
              <a:xfrm>
                <a:off x="433705" y="1720886"/>
                <a:ext cx="1223668" cy="199478"/>
              </a:xfrm>
              <a:prstGeom prst="rect">
                <a:avLst/>
              </a:prstGeom>
              <a:blipFill>
                <a:blip r:embed="rId6"/>
                <a:stretch>
                  <a:fillRect l="-2062" r="-1031" b="-17647"/>
                </a:stretch>
              </a:blipFill>
            </p:spPr>
            <p:txBody>
              <a:bodyPr/>
              <a:lstStyle/>
              <a:p>
                <a:r>
                  <a:rPr lang="en-US">
                    <a:noFill/>
                  </a:rPr>
                  <a:t> </a:t>
                </a:r>
              </a:p>
            </p:txBody>
          </p:sp>
        </mc:Fallback>
      </mc:AlternateContent>
      <p:pic>
        <p:nvPicPr>
          <p:cNvPr id="37" name="Picture 36">
            <a:extLst>
              <a:ext uri="{FF2B5EF4-FFF2-40B4-BE49-F238E27FC236}">
                <a16:creationId xmlns:a16="http://schemas.microsoft.com/office/drawing/2014/main" id="{B5CBC6B3-5932-E8B3-A1F7-26D0173031D3}"/>
              </a:ext>
            </a:extLst>
          </p:cNvPr>
          <p:cNvPicPr>
            <a:picLocks noChangeAspect="1"/>
          </p:cNvPicPr>
          <p:nvPr/>
        </p:nvPicPr>
        <p:blipFill>
          <a:blip r:embed="rId7"/>
          <a:stretch>
            <a:fillRect/>
          </a:stretch>
        </p:blipFill>
        <p:spPr>
          <a:xfrm>
            <a:off x="489126" y="2293596"/>
            <a:ext cx="279400" cy="177800"/>
          </a:xfrm>
          <a:prstGeom prst="rect">
            <a:avLst/>
          </a:prstGeom>
        </p:spPr>
      </p:pic>
    </p:spTree>
    <p:extLst>
      <p:ext uri="{BB962C8B-B14F-4D97-AF65-F5344CB8AC3E}">
        <p14:creationId xmlns:p14="http://schemas.microsoft.com/office/powerpoint/2010/main" val="1003722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10"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fade">
                                      <p:cBhvr>
                                        <p:cTn id="26" dur="500"/>
                                        <p:tgtEl>
                                          <p:spTgt spid="2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animEffect transition="in" filter="fade">
                                      <p:cBhvr>
                                        <p:cTn id="36" dur="500"/>
                                        <p:tgtEl>
                                          <p:spTgt spid="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500"/>
                                        <p:tgtEl>
                                          <p:spTgt spid="3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fade">
                                      <p:cBhvr>
                                        <p:cTn id="6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animBg="1"/>
      <p:bldP spid="22" grpId="0" animBg="1"/>
      <p:bldP spid="25" grpId="0"/>
      <p:bldP spid="26" grpId="0" animBg="1"/>
      <p:bldP spid="27" grpId="0"/>
      <p:bldP spid="13" grpId="0" animBg="1"/>
      <p:bldP spid="14" grpId="0" animBg="1"/>
      <p:bldP spid="2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E901F6-11CF-3E7D-8D24-90E0F0600AE7}"/>
              </a:ext>
            </a:extLst>
          </p:cNvPr>
          <p:cNvPicPr>
            <a:picLocks noChangeAspect="1"/>
          </p:cNvPicPr>
          <p:nvPr/>
        </p:nvPicPr>
        <p:blipFill>
          <a:blip r:embed="rId2"/>
          <a:stretch>
            <a:fillRect/>
          </a:stretch>
        </p:blipFill>
        <p:spPr>
          <a:xfrm>
            <a:off x="1263563" y="935378"/>
            <a:ext cx="6808573" cy="5305013"/>
          </a:xfrm>
          <a:prstGeom prst="rect">
            <a:avLst/>
          </a:prstGeom>
        </p:spPr>
      </p:pic>
      <p:sp>
        <p:nvSpPr>
          <p:cNvPr id="5" name="TextBox 4">
            <a:extLst>
              <a:ext uri="{FF2B5EF4-FFF2-40B4-BE49-F238E27FC236}">
                <a16:creationId xmlns:a16="http://schemas.microsoft.com/office/drawing/2014/main" id="{3B10F80B-1928-F61B-33E5-306281D6478B}"/>
              </a:ext>
            </a:extLst>
          </p:cNvPr>
          <p:cNvSpPr txBox="1"/>
          <p:nvPr/>
        </p:nvSpPr>
        <p:spPr>
          <a:xfrm>
            <a:off x="8699157" y="2014151"/>
            <a:ext cx="1964724" cy="369332"/>
          </a:xfrm>
          <a:prstGeom prst="rect">
            <a:avLst/>
          </a:prstGeom>
          <a:noFill/>
        </p:spPr>
        <p:txBody>
          <a:bodyPr wrap="square" rtlCol="0">
            <a:spAutoFit/>
          </a:bodyPr>
          <a:lstStyle/>
          <a:p>
            <a:r>
              <a:rPr lang="en-US" dirty="0"/>
              <a:t>0 = Not Fired</a:t>
            </a:r>
          </a:p>
        </p:txBody>
      </p:sp>
      <p:sp>
        <p:nvSpPr>
          <p:cNvPr id="6" name="TextBox 5">
            <a:extLst>
              <a:ext uri="{FF2B5EF4-FFF2-40B4-BE49-F238E27FC236}">
                <a16:creationId xmlns:a16="http://schemas.microsoft.com/office/drawing/2014/main" id="{0ADBE13E-E5F2-DDF4-36EE-C702EA75AD66}"/>
              </a:ext>
            </a:extLst>
          </p:cNvPr>
          <p:cNvSpPr txBox="1"/>
          <p:nvPr/>
        </p:nvSpPr>
        <p:spPr>
          <a:xfrm>
            <a:off x="8699157" y="2383483"/>
            <a:ext cx="1964724" cy="369332"/>
          </a:xfrm>
          <a:prstGeom prst="rect">
            <a:avLst/>
          </a:prstGeom>
          <a:noFill/>
        </p:spPr>
        <p:txBody>
          <a:bodyPr wrap="square" rtlCol="0">
            <a:spAutoFit/>
          </a:bodyPr>
          <a:lstStyle/>
          <a:p>
            <a:r>
              <a:rPr lang="en-US" dirty="0"/>
              <a:t>1 = Fired</a:t>
            </a:r>
          </a:p>
        </p:txBody>
      </p:sp>
    </p:spTree>
    <p:extLst>
      <p:ext uri="{BB962C8B-B14F-4D97-AF65-F5344CB8AC3E}">
        <p14:creationId xmlns:p14="http://schemas.microsoft.com/office/powerpoint/2010/main" val="41628717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85335" y="1051411"/>
            <a:ext cx="3257133"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5 – reject or fail to reject: </a:t>
            </a:r>
            <a:endParaRPr lang="en-US" dirty="0">
              <a:solidFill>
                <a:srgbClr val="FFFF00"/>
              </a:solidFill>
            </a:endParaRPr>
          </a:p>
        </p:txBody>
      </p:sp>
      <p:sp>
        <p:nvSpPr>
          <p:cNvPr id="11" name="Content Placeholder 2">
            <a:extLst>
              <a:ext uri="{FF2B5EF4-FFF2-40B4-BE49-F238E27FC236}">
                <a16:creationId xmlns:a16="http://schemas.microsoft.com/office/drawing/2014/main" id="{FC986D31-1380-407C-ABA3-2816DCF33CC9}"/>
              </a:ext>
            </a:extLst>
          </p:cNvPr>
          <p:cNvSpPr txBox="1">
            <a:spLocks/>
          </p:cNvSpPr>
          <p:nvPr/>
        </p:nvSpPr>
        <p:spPr>
          <a:xfrm>
            <a:off x="285335" y="3339633"/>
            <a:ext cx="4026361" cy="55979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6 –scope of inference statement and p-value: </a:t>
            </a:r>
            <a:endParaRPr lang="en-US" dirty="0">
              <a:solidFill>
                <a:srgbClr val="FFFF00"/>
              </a:solidFill>
            </a:endParaRPr>
          </a:p>
        </p:txBody>
      </p:sp>
      <p:sp>
        <p:nvSpPr>
          <p:cNvPr id="12" name="Content Placeholder 2">
            <a:extLst>
              <a:ext uri="{FF2B5EF4-FFF2-40B4-BE49-F238E27FC236}">
                <a16:creationId xmlns:a16="http://schemas.microsoft.com/office/drawing/2014/main" id="{D7D84F36-0EB8-4C69-A4C9-14314FE5C1D0}"/>
              </a:ext>
            </a:extLst>
          </p:cNvPr>
          <p:cNvSpPr txBox="1">
            <a:spLocks/>
          </p:cNvSpPr>
          <p:nvPr/>
        </p:nvSpPr>
        <p:spPr>
          <a:xfrm>
            <a:off x="372102" y="1720217"/>
            <a:ext cx="7677288"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endParaRPr lang="en-US" dirty="0"/>
          </a:p>
        </p:txBody>
      </p:sp>
      <p:sp>
        <p:nvSpPr>
          <p:cNvPr id="13" name="Content Placeholder 2">
            <a:extLst>
              <a:ext uri="{FF2B5EF4-FFF2-40B4-BE49-F238E27FC236}">
                <a16:creationId xmlns:a16="http://schemas.microsoft.com/office/drawing/2014/main" id="{C61B1D65-282D-4E8C-87D3-26528EA583E2}"/>
              </a:ext>
            </a:extLst>
          </p:cNvPr>
          <p:cNvSpPr txBox="1">
            <a:spLocks/>
          </p:cNvSpPr>
          <p:nvPr/>
        </p:nvSpPr>
        <p:spPr>
          <a:xfrm>
            <a:off x="285335" y="1511499"/>
            <a:ext cx="10667443" cy="1500127"/>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fail to reject the null hypothesis, </a:t>
            </a:r>
          </a:p>
          <a:p>
            <a:pPr marL="0" indent="0">
              <a:buNone/>
            </a:pPr>
            <a:br>
              <a:rPr lang="en-US" dirty="0"/>
            </a:br>
            <a:r>
              <a:rPr lang="en-US" b="1" dirty="0">
                <a:solidFill>
                  <a:srgbClr val="FFFF00"/>
                </a:solidFill>
              </a:rPr>
              <a:t>Step 6 – Conclusion</a:t>
            </a:r>
            <a:endParaRPr lang="en-US" dirty="0"/>
          </a:p>
          <a:p>
            <a:pPr marL="0" indent="0">
              <a:buNone/>
            </a:pPr>
            <a:r>
              <a:rPr lang="en-US" dirty="0"/>
              <a:t>We conclude that there is not sufficient evidence to suggest that the true mean age of individuals who have been fired at the American Samoan government is different from the mean age of the individuals who have not been fired (P-value = 0.2771, two sample, two-sided t-test). </a:t>
            </a:r>
          </a:p>
        </p:txBody>
      </p:sp>
      <p:sp>
        <p:nvSpPr>
          <p:cNvPr id="14" name="Content Placeholder 2">
            <a:extLst>
              <a:ext uri="{FF2B5EF4-FFF2-40B4-BE49-F238E27FC236}">
                <a16:creationId xmlns:a16="http://schemas.microsoft.com/office/drawing/2014/main" id="{6AB57204-3F43-4AEF-AFEE-B11E82512F08}"/>
              </a:ext>
            </a:extLst>
          </p:cNvPr>
          <p:cNvSpPr txBox="1">
            <a:spLocks/>
          </p:cNvSpPr>
          <p:nvPr/>
        </p:nvSpPr>
        <p:spPr>
          <a:xfrm>
            <a:off x="258640" y="3959911"/>
            <a:ext cx="11308190" cy="237414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p>
          <a:p>
            <a:pPr marL="0" indent="0">
              <a:buNone/>
            </a:pPr>
            <a:r>
              <a:rPr lang="en-US" dirty="0"/>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increased age and a higher chance of being fired.</a:t>
            </a:r>
          </a:p>
        </p:txBody>
      </p:sp>
    </p:spTree>
    <p:extLst>
      <p:ext uri="{BB962C8B-B14F-4D97-AF65-F5344CB8AC3E}">
        <p14:creationId xmlns:p14="http://schemas.microsoft.com/office/powerpoint/2010/main" val="116628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
                                            <p:txEl>
                                              <p:pRg st="0" end="0"/>
                                            </p:txEl>
                                          </p:spTgt>
                                        </p:tgtEl>
                                        <p:attrNameLst>
                                          <p:attrName>style.visibility</p:attrName>
                                        </p:attrNameLst>
                                      </p:cBhvr>
                                      <p:to>
                                        <p:strVal val="visible"/>
                                      </p:to>
                                    </p:set>
                                    <p:animEffect transition="in" filter="fade">
                                      <p:cBhvr>
                                        <p:cTn id="22" dur="500"/>
                                        <p:tgtEl>
                                          <p:spTgt spid="1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xEl>
                                              <p:pRg st="2" end="2"/>
                                            </p:txEl>
                                          </p:spTgt>
                                        </p:tgtEl>
                                        <p:attrNameLst>
                                          <p:attrName>style.visibility</p:attrName>
                                        </p:attrNameLst>
                                      </p:cBhvr>
                                      <p:to>
                                        <p:strVal val="visible"/>
                                      </p:to>
                                    </p:set>
                                    <p:animEffect transition="in" filter="fade">
                                      <p:cBhvr>
                                        <p:cTn id="2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38846" y="224644"/>
            <a:ext cx="10131425" cy="763176"/>
          </a:xfrm>
        </p:spPr>
        <p:txBody>
          <a:bodyPr/>
          <a:lstStyle/>
          <a:p>
            <a:pPr algn="ctr"/>
            <a:r>
              <a:rPr lang="en-US" dirty="0"/>
              <a:t>Question 5c p-value comparison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99121" y="1214750"/>
            <a:ext cx="11793758" cy="56065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5c. Compare the t-test p-value to the randomized p-value found in the previous sub-question.</a:t>
            </a:r>
          </a:p>
          <a:p>
            <a:pPr marL="0" indent="0">
              <a:buNone/>
            </a:pPr>
            <a:endParaRPr lang="en-US" dirty="0">
              <a:solidFill>
                <a:srgbClr val="66FFFF"/>
              </a:solidFill>
            </a:endParaRPr>
          </a:p>
        </p:txBody>
      </p:sp>
      <p:pic>
        <p:nvPicPr>
          <p:cNvPr id="4" name="Picture 3">
            <a:extLst>
              <a:ext uri="{FF2B5EF4-FFF2-40B4-BE49-F238E27FC236}">
                <a16:creationId xmlns:a16="http://schemas.microsoft.com/office/drawing/2014/main" id="{BFCD5822-0FA2-4848-9276-86F3F9A28FE5}"/>
              </a:ext>
            </a:extLst>
          </p:cNvPr>
          <p:cNvPicPr>
            <a:picLocks noChangeAspect="1"/>
          </p:cNvPicPr>
          <p:nvPr/>
        </p:nvPicPr>
        <p:blipFill>
          <a:blip r:embed="rId2"/>
          <a:stretch>
            <a:fillRect/>
          </a:stretch>
        </p:blipFill>
        <p:spPr>
          <a:xfrm>
            <a:off x="850075" y="3113184"/>
            <a:ext cx="3209925" cy="876300"/>
          </a:xfrm>
          <a:prstGeom prst="rect">
            <a:avLst/>
          </a:prstGeom>
        </p:spPr>
      </p:pic>
      <p:sp>
        <p:nvSpPr>
          <p:cNvPr id="5" name="Content Placeholder 2">
            <a:extLst>
              <a:ext uri="{FF2B5EF4-FFF2-40B4-BE49-F238E27FC236}">
                <a16:creationId xmlns:a16="http://schemas.microsoft.com/office/drawing/2014/main" id="{02480CC2-312A-4118-A204-E7926A9B4273}"/>
              </a:ext>
            </a:extLst>
          </p:cNvPr>
          <p:cNvSpPr txBox="1">
            <a:spLocks/>
          </p:cNvSpPr>
          <p:nvPr/>
        </p:nvSpPr>
        <p:spPr>
          <a:xfrm>
            <a:off x="122560" y="1855335"/>
            <a:ext cx="5630818" cy="876300"/>
          </a:xfrm>
          <a:prstGeom prst="rect">
            <a:avLst/>
          </a:prstGeom>
          <a:ln w="28575">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solidFill>
                  <a:srgbClr val="FFFF00"/>
                </a:solidFill>
              </a:rPr>
              <a:t>One sided P-value from SAS t-test = 0.1385</a:t>
            </a:r>
          </a:p>
          <a:p>
            <a:pPr marL="0" lvl="0" indent="0">
              <a:buNone/>
            </a:pPr>
            <a:r>
              <a:rPr lang="en-US" dirty="0">
                <a:solidFill>
                  <a:srgbClr val="FFFF00"/>
                </a:solidFill>
              </a:rPr>
              <a:t>Therefore the two-directional p-value = 0.1385 * 2 = 0.277</a:t>
            </a:r>
          </a:p>
        </p:txBody>
      </p:sp>
      <p:sp>
        <p:nvSpPr>
          <p:cNvPr id="6" name="TextBox 5">
            <a:extLst>
              <a:ext uri="{FF2B5EF4-FFF2-40B4-BE49-F238E27FC236}">
                <a16:creationId xmlns:a16="http://schemas.microsoft.com/office/drawing/2014/main" id="{179D84E5-54B7-48D6-AE4D-CFB2DD8A6C5E}"/>
              </a:ext>
            </a:extLst>
          </p:cNvPr>
          <p:cNvSpPr txBox="1"/>
          <p:nvPr/>
        </p:nvSpPr>
        <p:spPr>
          <a:xfrm>
            <a:off x="7664975" y="1788283"/>
            <a:ext cx="2900682" cy="923330"/>
          </a:xfrm>
          <a:prstGeom prst="rect">
            <a:avLst/>
          </a:prstGeom>
          <a:noFill/>
          <a:ln w="38100">
            <a:solidFill>
              <a:srgbClr val="FF0000"/>
            </a:solidFill>
          </a:ln>
        </p:spPr>
        <p:txBody>
          <a:bodyPr wrap="square" rtlCol="0">
            <a:spAutoFit/>
          </a:bodyPr>
          <a:lstStyle/>
          <a:p>
            <a:r>
              <a:rPr lang="en-US" dirty="0">
                <a:solidFill>
                  <a:srgbClr val="FFFF00"/>
                </a:solidFill>
              </a:rPr>
              <a:t>Permutation test p-value:</a:t>
            </a:r>
          </a:p>
          <a:p>
            <a:endParaRPr lang="en-US" dirty="0">
              <a:solidFill>
                <a:srgbClr val="FFFF00"/>
              </a:solidFill>
            </a:endParaRPr>
          </a:p>
          <a:p>
            <a:r>
              <a:rPr lang="en-US" dirty="0">
                <a:solidFill>
                  <a:srgbClr val="FFFF00"/>
                </a:solidFill>
              </a:rPr>
              <a:t>2747/10000  = 0.2747</a:t>
            </a:r>
          </a:p>
        </p:txBody>
      </p:sp>
      <p:sp>
        <p:nvSpPr>
          <p:cNvPr id="7" name="TextBox 6">
            <a:extLst>
              <a:ext uri="{FF2B5EF4-FFF2-40B4-BE49-F238E27FC236}">
                <a16:creationId xmlns:a16="http://schemas.microsoft.com/office/drawing/2014/main" id="{F4C045DD-718C-4ACA-8D16-A20976A2337E}"/>
              </a:ext>
            </a:extLst>
          </p:cNvPr>
          <p:cNvSpPr txBox="1"/>
          <p:nvPr/>
        </p:nvSpPr>
        <p:spPr>
          <a:xfrm>
            <a:off x="717797" y="5327265"/>
            <a:ext cx="10943682" cy="523220"/>
          </a:xfrm>
          <a:prstGeom prst="rect">
            <a:avLst/>
          </a:prstGeom>
          <a:noFill/>
          <a:ln w="38100">
            <a:solidFill>
              <a:srgbClr val="FFFF00"/>
            </a:solidFill>
          </a:ln>
        </p:spPr>
        <p:txBody>
          <a:bodyPr wrap="square" rtlCol="0">
            <a:spAutoFit/>
          </a:bodyPr>
          <a:lstStyle/>
          <a:p>
            <a:r>
              <a:rPr lang="en-US" sz="2800" dirty="0">
                <a:solidFill>
                  <a:srgbClr val="66FFFF"/>
                </a:solidFill>
              </a:rPr>
              <a:t>The P-values for the t-test and permutation test are almost identical! </a:t>
            </a:r>
          </a:p>
        </p:txBody>
      </p:sp>
      <p:sp>
        <p:nvSpPr>
          <p:cNvPr id="8" name="Arrow: Left-Right 7">
            <a:extLst>
              <a:ext uri="{FF2B5EF4-FFF2-40B4-BE49-F238E27FC236}">
                <a16:creationId xmlns:a16="http://schemas.microsoft.com/office/drawing/2014/main" id="{0B518F07-C790-493F-9CAB-7535DA7477BC}"/>
              </a:ext>
            </a:extLst>
          </p:cNvPr>
          <p:cNvSpPr/>
          <p:nvPr/>
        </p:nvSpPr>
        <p:spPr>
          <a:xfrm>
            <a:off x="5800099" y="2369437"/>
            <a:ext cx="1782079"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574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643EE-3DC0-468F-A9BA-495AFE3D13F0}"/>
              </a:ext>
            </a:extLst>
          </p:cNvPr>
          <p:cNvSpPr>
            <a:spLocks noGrp="1"/>
          </p:cNvSpPr>
          <p:nvPr>
            <p:ph type="title"/>
          </p:nvPr>
        </p:nvSpPr>
        <p:spPr>
          <a:xfrm>
            <a:off x="334204" y="94555"/>
            <a:ext cx="4184931" cy="598476"/>
          </a:xfrm>
        </p:spPr>
        <p:txBody>
          <a:bodyPr>
            <a:normAutofit fontScale="90000"/>
          </a:bodyPr>
          <a:lstStyle/>
          <a:p>
            <a:pPr algn="ctr"/>
            <a:r>
              <a:rPr lang="en-US" dirty="0"/>
              <a:t>5d – plausible values </a:t>
            </a:r>
          </a:p>
        </p:txBody>
      </p:sp>
      <p:sp>
        <p:nvSpPr>
          <p:cNvPr id="4" name="Content Placeholder 2">
            <a:extLst>
              <a:ext uri="{FF2B5EF4-FFF2-40B4-BE49-F238E27FC236}">
                <a16:creationId xmlns:a16="http://schemas.microsoft.com/office/drawing/2014/main" id="{B4661BFD-42F0-4F6F-8BD2-1B4EE8C415E3}"/>
              </a:ext>
            </a:extLst>
          </p:cNvPr>
          <p:cNvSpPr>
            <a:spLocks noGrp="1"/>
          </p:cNvSpPr>
          <p:nvPr>
            <p:ph idx="1"/>
          </p:nvPr>
        </p:nvSpPr>
        <p:spPr>
          <a:xfrm>
            <a:off x="85660" y="600703"/>
            <a:ext cx="11793758" cy="707492"/>
          </a:xfrm>
        </p:spPr>
        <p:txBody>
          <a:bodyPr>
            <a:normAutofit/>
          </a:bodyPr>
          <a:lstStyle/>
          <a:p>
            <a:pPr marL="171450" marR="0" indent="0">
              <a:lnSpc>
                <a:spcPct val="115000"/>
              </a:lnSpc>
              <a:spcBef>
                <a:spcPts val="0"/>
              </a:spcBef>
              <a:spcAft>
                <a:spcPts val="0"/>
              </a:spcAft>
              <a:buNone/>
            </a:pPr>
            <a:r>
              <a:rPr lang="en-US" sz="1800" dirty="0">
                <a:latin typeface="Calibri" panose="020F0502020204030204" pitchFamily="34" charset="0"/>
                <a:ea typeface="Calibri" panose="020F0502020204030204" pitchFamily="34" charset="0"/>
                <a:cs typeface="Times New Roman" panose="02020603050405020304" pitchFamily="18" charset="0"/>
              </a:rPr>
              <a:t>T</a:t>
            </a:r>
            <a:r>
              <a:rPr lang="en-US" sz="1800" dirty="0">
                <a:effectLst/>
                <a:latin typeface="Calibri" panose="020F0502020204030204" pitchFamily="34" charset="0"/>
                <a:ea typeface="Calibri" panose="020F0502020204030204" pitchFamily="34" charset="0"/>
                <a:cs typeface="Times New Roman" panose="02020603050405020304" pitchFamily="18" charset="0"/>
              </a:rPr>
              <a:t>he jury wants to see a range of plausible values for the difference in means between the fired and not fired groups.  Provide them with a confidence interval for the difference of means and an interpretation.</a:t>
            </a:r>
          </a:p>
        </p:txBody>
      </p:sp>
      <p:sp>
        <p:nvSpPr>
          <p:cNvPr id="5" name="Content Placeholder 2">
            <a:extLst>
              <a:ext uri="{FF2B5EF4-FFF2-40B4-BE49-F238E27FC236}">
                <a16:creationId xmlns:a16="http://schemas.microsoft.com/office/drawing/2014/main" id="{EC502DBD-E454-4D52-94DF-CDABE53BD033}"/>
              </a:ext>
            </a:extLst>
          </p:cNvPr>
          <p:cNvSpPr txBox="1">
            <a:spLocks/>
          </p:cNvSpPr>
          <p:nvPr/>
        </p:nvSpPr>
        <p:spPr>
          <a:xfrm>
            <a:off x="922285" y="2621993"/>
            <a:ext cx="2710100" cy="559790"/>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100(1 – </a:t>
            </a:r>
            <a:r>
              <a:rPr lang="el-GR" b="1" dirty="0">
                <a:solidFill>
                  <a:srgbClr val="66FF33"/>
                </a:solidFill>
              </a:rPr>
              <a:t>α</a:t>
            </a:r>
            <a:r>
              <a:rPr lang="en-US" b="1" dirty="0">
                <a:solidFill>
                  <a:srgbClr val="66FF33"/>
                </a:solidFill>
              </a:rPr>
              <a:t>)% Confidence Limits for the Difference Between Means: </a:t>
            </a: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E843E839-8BC8-44DF-8E57-764B1CF9D2A8}"/>
                  </a:ext>
                </a:extLst>
              </p:cNvPr>
              <p:cNvSpPr txBox="1">
                <a:spLocks/>
              </p:cNvSpPr>
              <p:nvPr/>
            </p:nvSpPr>
            <p:spPr>
              <a:xfrm>
                <a:off x="3670565" y="2539830"/>
                <a:ext cx="3873959"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ea typeface="Cambria Math" panose="02040503050406030204" pitchFamily="18" charset="0"/>
                      </a:rPr>
                      <m:t>± </m:t>
                    </m:r>
                    <m:sSub>
                      <m:sSubPr>
                        <m:ctrlPr>
                          <a:rPr lang="en-US" b="0" i="1" smtClean="0">
                            <a:solidFill>
                              <a:srgbClr val="66FFFF"/>
                            </a:solidFill>
                            <a:latin typeface="Cambria Math" panose="02040503050406030204" pitchFamily="18" charset="0"/>
                            <a:ea typeface="Cambria Math" panose="02040503050406030204" pitchFamily="18" charset="0"/>
                          </a:rPr>
                        </m:ctrlPr>
                      </m:sSubPr>
                      <m:e>
                        <m:r>
                          <a:rPr lang="en-US" b="0" i="1" smtClean="0">
                            <a:solidFill>
                              <a:srgbClr val="66FFFF"/>
                            </a:solidFill>
                            <a:latin typeface="Cambria Math" panose="02040503050406030204" pitchFamily="18" charset="0"/>
                            <a:ea typeface="Cambria Math" panose="02040503050406030204" pitchFamily="18" charset="0"/>
                          </a:rPr>
                          <m:t>𝑡</m:t>
                        </m:r>
                      </m:e>
                      <m:sub>
                        <m:f>
                          <m:fPr>
                            <m:ctrlPr>
                              <a:rPr lang="en-US" i="1">
                                <a:solidFill>
                                  <a:srgbClr val="66FFFF"/>
                                </a:solidFill>
                                <a:latin typeface="Cambria Math" panose="02040503050406030204" pitchFamily="18" charset="0"/>
                                <a:ea typeface="Cambria Math" panose="02040503050406030204" pitchFamily="18" charset="0"/>
                              </a:rPr>
                            </m:ctrlPr>
                          </m:fPr>
                          <m:num>
                            <m:r>
                              <m:rPr>
                                <m:sty m:val="p"/>
                              </m:rPr>
                              <a:rPr lang="el-GR" i="1">
                                <a:solidFill>
                                  <a:srgbClr val="66FFFF"/>
                                </a:solidFill>
                                <a:latin typeface="Cambria Math" panose="02040503050406030204" pitchFamily="18" charset="0"/>
                                <a:ea typeface="Cambria Math" panose="02040503050406030204" pitchFamily="18" charset="0"/>
                              </a:rPr>
                              <m:t>α</m:t>
                            </m:r>
                          </m:num>
                          <m:den>
                            <m:r>
                              <a:rPr lang="en-US" i="1">
                                <a:solidFill>
                                  <a:srgbClr val="66FFFF"/>
                                </a:solidFill>
                                <a:latin typeface="Cambria Math" panose="02040503050406030204" pitchFamily="18" charset="0"/>
                                <a:ea typeface="Cambria Math" panose="02040503050406030204" pitchFamily="18" charset="0"/>
                              </a:rPr>
                              <m:t>2</m:t>
                            </m:r>
                          </m:den>
                        </m:f>
                        <m:r>
                          <a:rPr lang="en-US" b="0" i="1" smtClean="0">
                            <a:solidFill>
                              <a:srgbClr val="66FFFF"/>
                            </a:solidFill>
                            <a:latin typeface="Cambria Math" panose="02040503050406030204" pitchFamily="18" charset="0"/>
                            <a:ea typeface="Cambria Math" panose="02040503050406030204" pitchFamily="18" charset="0"/>
                          </a:rPr>
                          <m:t>,</m:t>
                        </m:r>
                        <m:r>
                          <a:rPr lang="en-US" b="0" i="1" smtClean="0">
                            <a:solidFill>
                              <a:srgbClr val="66FFFF"/>
                            </a:solidFill>
                            <a:latin typeface="Cambria Math" panose="02040503050406030204" pitchFamily="18" charset="0"/>
                            <a:ea typeface="Cambria Math" panose="02040503050406030204" pitchFamily="18" charset="0"/>
                          </a:rPr>
                          <m:t>𝑑𝑓</m:t>
                        </m:r>
                      </m:sub>
                    </m:sSub>
                    <m:r>
                      <a:rPr lang="en-US" b="0" i="1" smtClean="0">
                        <a:solidFill>
                          <a:srgbClr val="66FFFF"/>
                        </a:solidFill>
                        <a:latin typeface="Cambria Math" panose="02040503050406030204" pitchFamily="18" charset="0"/>
                        <a:ea typeface="Cambria Math" panose="02040503050406030204" pitchFamily="18" charset="0"/>
                      </a:rPr>
                      <m:t>𝑆𝐸</m:t>
                    </m:r>
                    <m:r>
                      <a:rPr lang="en-US" b="0" i="1" smtClean="0">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2</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1</m:t>
                        </m:r>
                      </m:sub>
                    </m:sSub>
                  </m:oMath>
                </a14:m>
                <a:r>
                  <a:rPr lang="en-US" dirty="0">
                    <a:solidFill>
                      <a:srgbClr val="66FFFF"/>
                    </a:solidFill>
                  </a:rPr>
                  <a:t>)</a:t>
                </a:r>
                <a:endParaRPr lang="en-US" dirty="0">
                  <a:solidFill>
                    <a:srgbClr val="FFFF00"/>
                  </a:solidFill>
                </a:endParaRPr>
              </a:p>
            </p:txBody>
          </p:sp>
        </mc:Choice>
        <mc:Fallback xmlns="">
          <p:sp>
            <p:nvSpPr>
              <p:cNvPr id="6" name="Content Placeholder 2">
                <a:extLst>
                  <a:ext uri="{FF2B5EF4-FFF2-40B4-BE49-F238E27FC236}">
                    <a16:creationId xmlns:a16="http://schemas.microsoft.com/office/drawing/2014/main" id="{E843E839-8BC8-44DF-8E57-764B1CF9D2A8}"/>
                  </a:ext>
                </a:extLst>
              </p:cNvPr>
              <p:cNvSpPr txBox="1">
                <a:spLocks noRot="1" noChangeAspect="1" noMove="1" noResize="1" noEditPoints="1" noAdjustHandles="1" noChangeArrowheads="1" noChangeShapeType="1" noTextEdit="1"/>
              </p:cNvSpPr>
              <p:nvPr/>
            </p:nvSpPr>
            <p:spPr>
              <a:xfrm>
                <a:off x="3670565" y="2539830"/>
                <a:ext cx="3873959" cy="559790"/>
              </a:xfrm>
              <a:prstGeom prst="rect">
                <a:avLst/>
              </a:prstGeom>
              <a:blipFill>
                <a:blip r:embed="rId2"/>
                <a:stretch>
                  <a:fillRect/>
                </a:stretch>
              </a:blipFill>
            </p:spPr>
            <p:txBody>
              <a:bodyPr/>
              <a:lstStyle/>
              <a:p>
                <a:r>
                  <a:rPr lang="en-US">
                    <a:noFill/>
                  </a:rPr>
                  <a:t> </a:t>
                </a:r>
              </a:p>
            </p:txBody>
          </p:sp>
        </mc:Fallback>
      </mc:AlternateContent>
      <p:sp>
        <p:nvSpPr>
          <p:cNvPr id="7" name="Left Brace 6">
            <a:extLst>
              <a:ext uri="{FF2B5EF4-FFF2-40B4-BE49-F238E27FC236}">
                <a16:creationId xmlns:a16="http://schemas.microsoft.com/office/drawing/2014/main" id="{0014E4A6-FC3E-42D3-AABD-E196969B079A}"/>
              </a:ext>
            </a:extLst>
          </p:cNvPr>
          <p:cNvSpPr/>
          <p:nvPr/>
        </p:nvSpPr>
        <p:spPr>
          <a:xfrm rot="5400000">
            <a:off x="4845905" y="2233722"/>
            <a:ext cx="416978" cy="49791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0FC4617F-5B24-4131-8465-1ECABCC353DA}"/>
              </a:ext>
            </a:extLst>
          </p:cNvPr>
          <p:cNvSpPr/>
          <p:nvPr/>
        </p:nvSpPr>
        <p:spPr>
          <a:xfrm>
            <a:off x="3236706" y="1409152"/>
            <a:ext cx="1374417" cy="63916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The ”multiplier”</a:t>
            </a:r>
          </a:p>
        </p:txBody>
      </p:sp>
      <p:cxnSp>
        <p:nvCxnSpPr>
          <p:cNvPr id="10" name="Straight Arrow Connector 9">
            <a:extLst>
              <a:ext uri="{FF2B5EF4-FFF2-40B4-BE49-F238E27FC236}">
                <a16:creationId xmlns:a16="http://schemas.microsoft.com/office/drawing/2014/main" id="{3BA9CB34-401F-49EA-8340-F3DFF9DE3245}"/>
              </a:ext>
            </a:extLst>
          </p:cNvPr>
          <p:cNvCxnSpPr>
            <a:cxnSpLocks/>
          </p:cNvCxnSpPr>
          <p:nvPr/>
        </p:nvCxnSpPr>
        <p:spPr>
          <a:xfrm>
            <a:off x="4669682" y="1752710"/>
            <a:ext cx="439361" cy="5242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Content Placeholder 2">
                <a:extLst>
                  <a:ext uri="{FF2B5EF4-FFF2-40B4-BE49-F238E27FC236}">
                    <a16:creationId xmlns:a16="http://schemas.microsoft.com/office/drawing/2014/main" id="{4BC2836D-6AB6-4B4C-8302-1A211A4181AD}"/>
                  </a:ext>
                </a:extLst>
              </p:cNvPr>
              <p:cNvSpPr txBox="1">
                <a:spLocks/>
              </p:cNvSpPr>
              <p:nvPr/>
            </p:nvSpPr>
            <p:spPr>
              <a:xfrm>
                <a:off x="156923" y="3673294"/>
                <a:ext cx="6300846" cy="559789"/>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𝑛𝑜𝑡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43</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93333</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45</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8571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9238</m:t>
                      </m:r>
                      <m:r>
                        <a:rPr lang="en-US" b="0" i="1" smtClean="0">
                          <a:solidFill>
                            <a:srgbClr val="66FFFF"/>
                          </a:solidFill>
                          <a:latin typeface="Cambria Math" panose="02040503050406030204" pitchFamily="18" charset="0"/>
                        </a:rPr>
                        <m:t> </m:t>
                      </m:r>
                    </m:oMath>
                  </m:oMathPara>
                </a14:m>
                <a:endParaRPr lang="en-US" dirty="0">
                  <a:solidFill>
                    <a:srgbClr val="FFFF00"/>
                  </a:solidFill>
                </a:endParaRPr>
              </a:p>
            </p:txBody>
          </p:sp>
        </mc:Choice>
        <mc:Fallback xmlns="">
          <p:sp>
            <p:nvSpPr>
              <p:cNvPr id="16" name="Content Placeholder 2">
                <a:extLst>
                  <a:ext uri="{FF2B5EF4-FFF2-40B4-BE49-F238E27FC236}">
                    <a16:creationId xmlns:a16="http://schemas.microsoft.com/office/drawing/2014/main" id="{4BC2836D-6AB6-4B4C-8302-1A211A4181AD}"/>
                  </a:ext>
                </a:extLst>
              </p:cNvPr>
              <p:cNvSpPr txBox="1">
                <a:spLocks noRot="1" noChangeAspect="1" noMove="1" noResize="1" noEditPoints="1" noAdjustHandles="1" noChangeArrowheads="1" noChangeShapeType="1" noTextEdit="1"/>
              </p:cNvSpPr>
              <p:nvPr/>
            </p:nvSpPr>
            <p:spPr>
              <a:xfrm>
                <a:off x="156923" y="3673294"/>
                <a:ext cx="6300846" cy="559789"/>
              </a:xfrm>
              <a:prstGeom prst="rect">
                <a:avLst/>
              </a:prstGeom>
              <a:blipFill>
                <a:blip r:embed="rId3"/>
                <a:stretch>
                  <a:fillRect/>
                </a:stretch>
              </a:blipFill>
            </p:spPr>
            <p:txBody>
              <a:bodyPr/>
              <a:lstStyle/>
              <a:p>
                <a:r>
                  <a:rPr lang="en-US">
                    <a:noFill/>
                  </a:rPr>
                  <a:t> </a:t>
                </a:r>
              </a:p>
            </p:txBody>
          </p:sp>
        </mc:Fallback>
      </mc:AlternateContent>
      <p:sp>
        <p:nvSpPr>
          <p:cNvPr id="19" name="Left Brace 18">
            <a:extLst>
              <a:ext uri="{FF2B5EF4-FFF2-40B4-BE49-F238E27FC236}">
                <a16:creationId xmlns:a16="http://schemas.microsoft.com/office/drawing/2014/main" id="{9B7DE8EB-D9FC-4DCF-B1D6-D0076291C549}"/>
              </a:ext>
            </a:extLst>
          </p:cNvPr>
          <p:cNvSpPr/>
          <p:nvPr/>
        </p:nvSpPr>
        <p:spPr>
          <a:xfrm rot="5400000">
            <a:off x="5722904" y="1870565"/>
            <a:ext cx="416978" cy="1187501"/>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2987F198-B72A-463F-8B7C-4958B7606CB3}"/>
              </a:ext>
            </a:extLst>
          </p:cNvPr>
          <p:cNvSpPr/>
          <p:nvPr/>
        </p:nvSpPr>
        <p:spPr>
          <a:xfrm>
            <a:off x="6741543" y="1608348"/>
            <a:ext cx="2938271" cy="60935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Standard error of the sampling distribution for the difference in sample means. </a:t>
            </a:r>
          </a:p>
        </p:txBody>
      </p:sp>
      <p:cxnSp>
        <p:nvCxnSpPr>
          <p:cNvPr id="21" name="Straight Arrow Connector 20">
            <a:extLst>
              <a:ext uri="{FF2B5EF4-FFF2-40B4-BE49-F238E27FC236}">
                <a16:creationId xmlns:a16="http://schemas.microsoft.com/office/drawing/2014/main" id="{DE42DECE-347F-4FED-84D7-71A4DBA51775}"/>
              </a:ext>
            </a:extLst>
          </p:cNvPr>
          <p:cNvCxnSpPr>
            <a:cxnSpLocks/>
          </p:cNvCxnSpPr>
          <p:nvPr/>
        </p:nvCxnSpPr>
        <p:spPr>
          <a:xfrm flipH="1">
            <a:off x="6033538" y="1875511"/>
            <a:ext cx="649447" cy="45887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4" name="Left Brace 23">
            <a:extLst>
              <a:ext uri="{FF2B5EF4-FFF2-40B4-BE49-F238E27FC236}">
                <a16:creationId xmlns:a16="http://schemas.microsoft.com/office/drawing/2014/main" id="{C8F82E3B-9BCD-4BB1-909D-6EA0671C2FD8}"/>
              </a:ext>
            </a:extLst>
          </p:cNvPr>
          <p:cNvSpPr/>
          <p:nvPr/>
        </p:nvSpPr>
        <p:spPr>
          <a:xfrm rot="16200000">
            <a:off x="5434541" y="2335139"/>
            <a:ext cx="416978" cy="162947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Rectangle: Rounded Corners 24">
            <a:extLst>
              <a:ext uri="{FF2B5EF4-FFF2-40B4-BE49-F238E27FC236}">
                <a16:creationId xmlns:a16="http://schemas.microsoft.com/office/drawing/2014/main" id="{EFE1429E-4574-44CE-9AA6-142380663136}"/>
              </a:ext>
            </a:extLst>
          </p:cNvPr>
          <p:cNvSpPr/>
          <p:nvPr/>
        </p:nvSpPr>
        <p:spPr>
          <a:xfrm>
            <a:off x="7603285" y="2375774"/>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Margin of error</a:t>
            </a:r>
          </a:p>
        </p:txBody>
      </p:sp>
      <p:cxnSp>
        <p:nvCxnSpPr>
          <p:cNvPr id="31" name="Straight Arrow Connector 30">
            <a:extLst>
              <a:ext uri="{FF2B5EF4-FFF2-40B4-BE49-F238E27FC236}">
                <a16:creationId xmlns:a16="http://schemas.microsoft.com/office/drawing/2014/main" id="{2CB46B80-0CB4-40E2-99B7-8720568515A1}"/>
              </a:ext>
            </a:extLst>
          </p:cNvPr>
          <p:cNvCxnSpPr>
            <a:cxnSpLocks/>
          </p:cNvCxnSpPr>
          <p:nvPr/>
        </p:nvCxnSpPr>
        <p:spPr>
          <a:xfrm flipH="1">
            <a:off x="6588889" y="2552978"/>
            <a:ext cx="989924" cy="41185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Content Placeholder 2">
                <a:extLst>
                  <a:ext uri="{FF2B5EF4-FFF2-40B4-BE49-F238E27FC236}">
                    <a16:creationId xmlns:a16="http://schemas.microsoft.com/office/drawing/2014/main" id="{1C7EEA1D-2A4E-4FE6-B451-4A8B6E66D09F}"/>
                  </a:ext>
                </a:extLst>
              </p:cNvPr>
              <p:cNvSpPr txBox="1">
                <a:spLocks/>
              </p:cNvSpPr>
              <p:nvPr/>
            </p:nvSpPr>
            <p:spPr>
              <a:xfrm>
                <a:off x="150249" y="4145460"/>
                <a:ext cx="5115898"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r>
                        <a:rPr lang="en-US" b="0" i="1" smtClean="0">
                          <a:solidFill>
                            <a:srgbClr val="66FFFF"/>
                          </a:solidFill>
                          <a:latin typeface="Cambria Math" panose="02040503050406030204" pitchFamily="18" charset="0"/>
                        </a:rPr>
                        <m:t>𝑑𝑓</m:t>
                      </m:r>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𝑓𝑖𝑟𝑒𝑑</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𝑛𝑜𝑡</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𝑓𝑖𝑟𝑒𝑑</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30</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2</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49</m:t>
                      </m:r>
                    </m:oMath>
                  </m:oMathPara>
                </a14:m>
                <a:endParaRPr lang="en-US" dirty="0">
                  <a:solidFill>
                    <a:srgbClr val="FFFF00"/>
                  </a:solidFill>
                </a:endParaRPr>
              </a:p>
            </p:txBody>
          </p:sp>
        </mc:Choice>
        <mc:Fallback xmlns="">
          <p:sp>
            <p:nvSpPr>
              <p:cNvPr id="33" name="Content Placeholder 2">
                <a:extLst>
                  <a:ext uri="{FF2B5EF4-FFF2-40B4-BE49-F238E27FC236}">
                    <a16:creationId xmlns:a16="http://schemas.microsoft.com/office/drawing/2014/main" id="{1C7EEA1D-2A4E-4FE6-B451-4A8B6E66D09F}"/>
                  </a:ext>
                </a:extLst>
              </p:cNvPr>
              <p:cNvSpPr txBox="1">
                <a:spLocks noRot="1" noChangeAspect="1" noMove="1" noResize="1" noEditPoints="1" noAdjustHandles="1" noChangeArrowheads="1" noChangeShapeType="1" noTextEdit="1"/>
              </p:cNvSpPr>
              <p:nvPr/>
            </p:nvSpPr>
            <p:spPr>
              <a:xfrm>
                <a:off x="150249" y="4145460"/>
                <a:ext cx="5115898" cy="55978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Content Placeholder 2">
                <a:extLst>
                  <a:ext uri="{FF2B5EF4-FFF2-40B4-BE49-F238E27FC236}">
                    <a16:creationId xmlns:a16="http://schemas.microsoft.com/office/drawing/2014/main" id="{6CEBF9EC-8998-4081-B1B1-C0FDC3F5A5A6}"/>
                  </a:ext>
                </a:extLst>
              </p:cNvPr>
              <p:cNvSpPr txBox="1">
                <a:spLocks/>
              </p:cNvSpPr>
              <p:nvPr/>
            </p:nvSpPr>
            <p:spPr>
              <a:xfrm>
                <a:off x="76832" y="4624359"/>
                <a:ext cx="1558415"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𝑡</m:t>
                          </m:r>
                        </m:e>
                        <m:sub>
                          <m:r>
                            <a:rPr lang="en-US" b="0" i="1" smtClean="0">
                              <a:solidFill>
                                <a:srgbClr val="66FFFF"/>
                              </a:solidFill>
                              <a:latin typeface="Cambria Math" panose="02040503050406030204" pitchFamily="18" charset="0"/>
                            </a:rPr>
                            <m:t>𝑑𝑓</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010</m:t>
                      </m:r>
                    </m:oMath>
                  </m:oMathPara>
                </a14:m>
                <a:endParaRPr lang="en-US" dirty="0">
                  <a:solidFill>
                    <a:srgbClr val="FFFF00"/>
                  </a:solidFill>
                </a:endParaRPr>
              </a:p>
            </p:txBody>
          </p:sp>
        </mc:Choice>
        <mc:Fallback xmlns="">
          <p:sp>
            <p:nvSpPr>
              <p:cNvPr id="34" name="Content Placeholder 2">
                <a:extLst>
                  <a:ext uri="{FF2B5EF4-FFF2-40B4-BE49-F238E27FC236}">
                    <a16:creationId xmlns:a16="http://schemas.microsoft.com/office/drawing/2014/main" id="{6CEBF9EC-8998-4081-B1B1-C0FDC3F5A5A6}"/>
                  </a:ext>
                </a:extLst>
              </p:cNvPr>
              <p:cNvSpPr txBox="1">
                <a:spLocks noRot="1" noChangeAspect="1" noMove="1" noResize="1" noEditPoints="1" noAdjustHandles="1" noChangeArrowheads="1" noChangeShapeType="1" noTextEdit="1"/>
              </p:cNvSpPr>
              <p:nvPr/>
            </p:nvSpPr>
            <p:spPr>
              <a:xfrm>
                <a:off x="76832" y="4624359"/>
                <a:ext cx="1558415" cy="559789"/>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Content Placeholder 2">
                <a:extLst>
                  <a:ext uri="{FF2B5EF4-FFF2-40B4-BE49-F238E27FC236}">
                    <a16:creationId xmlns:a16="http://schemas.microsoft.com/office/drawing/2014/main" id="{BB2BBD4B-F7F9-4C7B-B84E-8E7E288C7010}"/>
                  </a:ext>
                </a:extLst>
              </p:cNvPr>
              <p:cNvSpPr txBox="1">
                <a:spLocks/>
              </p:cNvSpPr>
              <p:nvPr/>
            </p:nvSpPr>
            <p:spPr>
              <a:xfrm>
                <a:off x="156923" y="5092387"/>
                <a:ext cx="2300388" cy="5597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14:m>
                  <m:oMath xmlns:m="http://schemas.openxmlformats.org/officeDocument/2006/math">
                    <m:r>
                      <a:rPr lang="en-US" i="1">
                        <a:solidFill>
                          <a:srgbClr val="66FFFF"/>
                        </a:solidFill>
                        <a:latin typeface="Cambria Math" panose="02040503050406030204" pitchFamily="18" charset="0"/>
                        <a:ea typeface="Cambria Math" panose="02040503050406030204" pitchFamily="18" charset="0"/>
                      </a:rPr>
                      <m:t>𝑆𝐸</m:t>
                    </m:r>
                    <m:r>
                      <a:rPr lang="en-US" i="1">
                        <a:solidFill>
                          <a:srgbClr val="66FFFF"/>
                        </a:solidFill>
                        <a:latin typeface="Cambria Math" panose="02040503050406030204" pitchFamily="18" charset="0"/>
                        <a:ea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2</m:t>
                        </m:r>
                      </m:sub>
                    </m:sSub>
                    <m:r>
                      <a:rPr lang="en-US" i="1">
                        <a:solidFill>
                          <a:srgbClr val="66FFFF"/>
                        </a:solidFill>
                        <a:latin typeface="Cambria Math" panose="02040503050406030204" pitchFamily="18" charset="0"/>
                      </a:rPr>
                      <m:t>−</m:t>
                    </m:r>
                    <m:sSub>
                      <m:sSubPr>
                        <m:ctrlPr>
                          <a:rPr lang="en-US" i="1">
                            <a:solidFill>
                              <a:srgbClr val="66FFFF"/>
                            </a:solidFill>
                            <a:latin typeface="Cambria Math" panose="02040503050406030204" pitchFamily="18" charset="0"/>
                          </a:rPr>
                        </m:ctrlPr>
                      </m:sSubPr>
                      <m:e>
                        <m:r>
                          <a:rPr lang="en-US" i="1">
                            <a:solidFill>
                              <a:srgbClr val="66FFFF"/>
                            </a:solidFill>
                            <a:latin typeface="Cambria Math" panose="02040503050406030204" pitchFamily="18" charset="0"/>
                          </a:rPr>
                          <m:t>Ȳ</m:t>
                        </m:r>
                      </m:e>
                      <m:sub>
                        <m:r>
                          <a:rPr lang="en-US" i="1">
                            <a:solidFill>
                              <a:srgbClr val="66FFFF"/>
                            </a:solidFill>
                            <a:latin typeface="Cambria Math" panose="02040503050406030204" pitchFamily="18" charset="0"/>
                          </a:rPr>
                          <m:t>1</m:t>
                        </m:r>
                      </m:sub>
                    </m:sSub>
                    <m:r>
                      <m:rPr>
                        <m:nor/>
                      </m:rPr>
                      <a:rPr lang="en-US" dirty="0">
                        <a:solidFill>
                          <a:srgbClr val="66FFFF"/>
                        </a:solidFill>
                      </a:rPr>
                      <m:t>)</m:t>
                    </m:r>
                    <m:r>
                      <m:rPr>
                        <m:nor/>
                      </m:rPr>
                      <a:rPr lang="en-US" b="0" i="0" dirty="0" smtClean="0">
                        <a:solidFill>
                          <a:srgbClr val="66FFFF"/>
                        </a:solidFill>
                      </a:rPr>
                      <m:t> = </m:t>
                    </m:r>
                    <m:r>
                      <m:rPr>
                        <m:nor/>
                      </m:rPr>
                      <a:rPr lang="en-US" b="0" i="0" dirty="0" smtClean="0">
                        <a:solidFill>
                          <a:srgbClr val="66FFFF"/>
                        </a:solidFill>
                      </a:rPr>
                      <m:t>1.7503</m:t>
                    </m:r>
                  </m:oMath>
                </a14:m>
                <a:r>
                  <a:rPr lang="en-US" dirty="0">
                    <a:solidFill>
                      <a:srgbClr val="FFFF00"/>
                    </a:solidFill>
                  </a:rPr>
                  <a:t> </a:t>
                </a:r>
              </a:p>
            </p:txBody>
          </p:sp>
        </mc:Choice>
        <mc:Fallback xmlns="">
          <p:sp>
            <p:nvSpPr>
              <p:cNvPr id="35" name="Content Placeholder 2">
                <a:extLst>
                  <a:ext uri="{FF2B5EF4-FFF2-40B4-BE49-F238E27FC236}">
                    <a16:creationId xmlns:a16="http://schemas.microsoft.com/office/drawing/2014/main" id="{BB2BBD4B-F7F9-4C7B-B84E-8E7E288C7010}"/>
                  </a:ext>
                </a:extLst>
              </p:cNvPr>
              <p:cNvSpPr txBox="1">
                <a:spLocks noRot="1" noChangeAspect="1" noMove="1" noResize="1" noEditPoints="1" noAdjustHandles="1" noChangeArrowheads="1" noChangeShapeType="1" noTextEdit="1"/>
              </p:cNvSpPr>
              <p:nvPr/>
            </p:nvSpPr>
            <p:spPr>
              <a:xfrm>
                <a:off x="156923" y="5092387"/>
                <a:ext cx="2300388" cy="559789"/>
              </a:xfrm>
              <a:prstGeom prst="rect">
                <a:avLst/>
              </a:prstGeom>
              <a:blipFill>
                <a:blip r:embed="rId6"/>
                <a:stretch>
                  <a:fillRect r="-1061"/>
                </a:stretch>
              </a:blipFill>
            </p:spPr>
            <p:txBody>
              <a:bodyPr/>
              <a:lstStyle/>
              <a:p>
                <a:r>
                  <a:rPr lang="en-US">
                    <a:noFill/>
                  </a:rPr>
                  <a:t> </a:t>
                </a:r>
              </a:p>
            </p:txBody>
          </p:sp>
        </mc:Fallback>
      </mc:AlternateContent>
      <p:grpSp>
        <p:nvGrpSpPr>
          <p:cNvPr id="39" name="Group 38">
            <a:extLst>
              <a:ext uri="{FF2B5EF4-FFF2-40B4-BE49-F238E27FC236}">
                <a16:creationId xmlns:a16="http://schemas.microsoft.com/office/drawing/2014/main" id="{4385A7BD-53B9-4154-978E-5627ADBFC646}"/>
              </a:ext>
            </a:extLst>
          </p:cNvPr>
          <p:cNvGrpSpPr/>
          <p:nvPr/>
        </p:nvGrpSpPr>
        <p:grpSpPr>
          <a:xfrm>
            <a:off x="483160" y="6020481"/>
            <a:ext cx="2546665" cy="804144"/>
            <a:chOff x="3312876" y="4798689"/>
            <a:chExt cx="3267809" cy="964904"/>
          </a:xfrm>
        </p:grpSpPr>
        <p:pic>
          <p:nvPicPr>
            <p:cNvPr id="37" name="Picture 36">
              <a:extLst>
                <a:ext uri="{FF2B5EF4-FFF2-40B4-BE49-F238E27FC236}">
                  <a16:creationId xmlns:a16="http://schemas.microsoft.com/office/drawing/2014/main" id="{61246078-5C7D-4D54-888B-BDA66CDC9975}"/>
                </a:ext>
              </a:extLst>
            </p:cNvPr>
            <p:cNvPicPr>
              <a:picLocks noChangeAspect="1"/>
            </p:cNvPicPr>
            <p:nvPr/>
          </p:nvPicPr>
          <p:blipFill>
            <a:blip r:embed="rId7"/>
            <a:stretch>
              <a:fillRect/>
            </a:stretch>
          </p:blipFill>
          <p:spPr>
            <a:xfrm>
              <a:off x="3312876" y="4798689"/>
              <a:ext cx="3267809" cy="964904"/>
            </a:xfrm>
            <a:prstGeom prst="rect">
              <a:avLst/>
            </a:prstGeom>
          </p:spPr>
        </p:pic>
        <p:sp>
          <p:nvSpPr>
            <p:cNvPr id="38" name="Rectangle 37">
              <a:extLst>
                <a:ext uri="{FF2B5EF4-FFF2-40B4-BE49-F238E27FC236}">
                  <a16:creationId xmlns:a16="http://schemas.microsoft.com/office/drawing/2014/main" id="{9C74CC99-BD9B-499D-ADB1-0FE92C7F79F2}"/>
                </a:ext>
              </a:extLst>
            </p:cNvPr>
            <p:cNvSpPr/>
            <p:nvPr/>
          </p:nvSpPr>
          <p:spPr>
            <a:xfrm>
              <a:off x="5272817" y="5379609"/>
              <a:ext cx="453863" cy="153513"/>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0" name="Straight Arrow Connector 39">
            <a:extLst>
              <a:ext uri="{FF2B5EF4-FFF2-40B4-BE49-F238E27FC236}">
                <a16:creationId xmlns:a16="http://schemas.microsoft.com/office/drawing/2014/main" id="{D2BA6B76-0E31-4009-9E9C-C7200754A4A3}"/>
              </a:ext>
            </a:extLst>
          </p:cNvPr>
          <p:cNvCxnSpPr>
            <a:cxnSpLocks/>
          </p:cNvCxnSpPr>
          <p:nvPr/>
        </p:nvCxnSpPr>
        <p:spPr>
          <a:xfrm flipV="1">
            <a:off x="1962292" y="5479728"/>
            <a:ext cx="0" cy="48723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8" name="Content Placeholder 2">
            <a:extLst>
              <a:ext uri="{FF2B5EF4-FFF2-40B4-BE49-F238E27FC236}">
                <a16:creationId xmlns:a16="http://schemas.microsoft.com/office/drawing/2014/main" id="{A6EF6336-BDF7-4418-BD43-B5D7EB230C55}"/>
              </a:ext>
            </a:extLst>
          </p:cNvPr>
          <p:cNvSpPr txBox="1">
            <a:spLocks/>
          </p:cNvSpPr>
          <p:nvPr/>
        </p:nvSpPr>
        <p:spPr>
          <a:xfrm>
            <a:off x="2244466" y="4594567"/>
            <a:ext cx="3348723" cy="559790"/>
          </a:xfrm>
          <a:prstGeom prst="rect">
            <a:avLst/>
          </a:prstGeom>
        </p:spPr>
        <p:txBody>
          <a:bodyPr vert="horz" lIns="91440" tIns="45720" rIns="91440" bIns="45720" rtlCol="0" anchor="ctr">
            <a:normAutofit fontScale="70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66FF33"/>
                </a:solidFill>
              </a:rPr>
              <a:t>Note: Same as critical value.</a:t>
            </a:r>
          </a:p>
          <a:p>
            <a:pPr marL="0" lvl="0" indent="0">
              <a:buNone/>
            </a:pPr>
            <a:r>
              <a:rPr lang="en-US" b="1" dirty="0">
                <a:solidFill>
                  <a:srgbClr val="66FF33"/>
                </a:solidFill>
              </a:rPr>
              <a:t>Found with qt(.975,49)</a:t>
            </a:r>
            <a:endParaRPr lang="en-US" dirty="0">
              <a:solidFill>
                <a:srgbClr val="66FF33"/>
              </a:solidFill>
            </a:endParaRPr>
          </a:p>
        </p:txBody>
      </p:sp>
      <p:cxnSp>
        <p:nvCxnSpPr>
          <p:cNvPr id="49" name="Straight Arrow Connector 48">
            <a:extLst>
              <a:ext uri="{FF2B5EF4-FFF2-40B4-BE49-F238E27FC236}">
                <a16:creationId xmlns:a16="http://schemas.microsoft.com/office/drawing/2014/main" id="{C8AF211F-A8B8-4032-99FC-909FB3056134}"/>
              </a:ext>
            </a:extLst>
          </p:cNvPr>
          <p:cNvCxnSpPr>
            <a:cxnSpLocks/>
            <a:stCxn id="48" idx="1"/>
          </p:cNvCxnSpPr>
          <p:nvPr/>
        </p:nvCxnSpPr>
        <p:spPr>
          <a:xfrm flipH="1" flipV="1">
            <a:off x="1508428" y="4838978"/>
            <a:ext cx="736038" cy="3548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F22C3A93-031E-417D-9E89-BF5C0D98B4F2}"/>
              </a:ext>
            </a:extLst>
          </p:cNvPr>
          <p:cNvSpPr txBox="1"/>
          <p:nvPr/>
        </p:nvSpPr>
        <p:spPr>
          <a:xfrm>
            <a:off x="7640729" y="3565298"/>
            <a:ext cx="3970751" cy="1754326"/>
          </a:xfrm>
          <a:prstGeom prst="rect">
            <a:avLst/>
          </a:prstGeom>
          <a:noFill/>
          <a:ln w="38100">
            <a:solidFill>
              <a:srgbClr val="FF0000"/>
            </a:solidFill>
          </a:ln>
        </p:spPr>
        <p:txBody>
          <a:bodyPr wrap="square" rtlCol="0">
            <a:spAutoFit/>
          </a:bodyPr>
          <a:lstStyle/>
          <a:p>
            <a:r>
              <a:rPr lang="en-US" dirty="0">
                <a:solidFill>
                  <a:srgbClr val="FFFF00"/>
                </a:solidFill>
              </a:rPr>
              <a:t>Putting it all together…. </a:t>
            </a:r>
          </a:p>
          <a:p>
            <a:endParaRPr lang="en-US" dirty="0">
              <a:solidFill>
                <a:srgbClr val="FFFF00"/>
              </a:solidFill>
            </a:endParaRPr>
          </a:p>
          <a:p>
            <a:endParaRPr lang="en-US" dirty="0">
              <a:solidFill>
                <a:srgbClr val="66FF33"/>
              </a:solidFill>
            </a:endParaRPr>
          </a:p>
          <a:p>
            <a:endParaRPr lang="en-US" dirty="0">
              <a:solidFill>
                <a:srgbClr val="66FF33"/>
              </a:solidFill>
            </a:endParaRPr>
          </a:p>
          <a:p>
            <a:endParaRPr lang="en-US" dirty="0">
              <a:solidFill>
                <a:srgbClr val="66FF33"/>
              </a:solidFill>
            </a:endParaRPr>
          </a:p>
          <a:p>
            <a:r>
              <a:rPr lang="en-US" dirty="0">
                <a:solidFill>
                  <a:srgbClr val="FFFF00"/>
                </a:solidFill>
              </a:rPr>
              <a:t>  (-5.4419, 1.5943)</a:t>
            </a:r>
          </a:p>
        </p:txBody>
      </p:sp>
      <mc:AlternateContent xmlns:mc="http://schemas.openxmlformats.org/markup-compatibility/2006" xmlns:a14="http://schemas.microsoft.com/office/drawing/2010/main">
        <mc:Choice Requires="a14">
          <p:sp>
            <p:nvSpPr>
              <p:cNvPr id="53" name="Content Placeholder 2">
                <a:extLst>
                  <a:ext uri="{FF2B5EF4-FFF2-40B4-BE49-F238E27FC236}">
                    <a16:creationId xmlns:a16="http://schemas.microsoft.com/office/drawing/2014/main" id="{4E250B55-8C85-432B-A67D-C1D76D2B09BD}"/>
                  </a:ext>
                </a:extLst>
              </p:cNvPr>
              <p:cNvSpPr txBox="1">
                <a:spLocks/>
              </p:cNvSpPr>
              <p:nvPr/>
            </p:nvSpPr>
            <p:spPr>
              <a:xfrm>
                <a:off x="7640729" y="4129199"/>
                <a:ext cx="2914302" cy="593492"/>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 xmlns:m="http://schemas.openxmlformats.org/officeDocument/2006/math">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1</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9238</m:t>
                    </m:r>
                    <m:r>
                      <a:rPr lang="en-US"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2</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010</m:t>
                    </m:r>
                    <m:r>
                      <a:rPr lang="en-US" b="0" i="1" smtClean="0">
                        <a:solidFill>
                          <a:srgbClr val="FFFF00"/>
                        </a:solidFill>
                        <a:latin typeface="Cambria Math" panose="02040503050406030204" pitchFamily="18" charset="0"/>
                        <a:ea typeface="Cambria Math" panose="02040503050406030204" pitchFamily="18" charset="0"/>
                      </a:rPr>
                      <m:t> ∗</m:t>
                    </m:r>
                    <m:r>
                      <a:rPr lang="en-US" b="0" i="1" smtClean="0">
                        <a:solidFill>
                          <a:srgbClr val="FFFF00"/>
                        </a:solidFill>
                        <a:latin typeface="Cambria Math" panose="02040503050406030204" pitchFamily="18" charset="0"/>
                        <a:ea typeface="Cambria Math" panose="02040503050406030204" pitchFamily="18" charset="0"/>
                      </a:rPr>
                      <m:t>1</m:t>
                    </m:r>
                    <m:r>
                      <a:rPr lang="en-US" b="0" i="1" smtClean="0">
                        <a:solidFill>
                          <a:srgbClr val="FFFF00"/>
                        </a:solidFill>
                        <a:latin typeface="Cambria Math" panose="02040503050406030204" pitchFamily="18" charset="0"/>
                        <a:ea typeface="Cambria Math" panose="02040503050406030204" pitchFamily="18" charset="0"/>
                      </a:rPr>
                      <m:t>.</m:t>
                    </m:r>
                    <m:r>
                      <a:rPr lang="en-US" b="0" i="1" smtClean="0">
                        <a:solidFill>
                          <a:srgbClr val="FFFF00"/>
                        </a:solidFill>
                        <a:latin typeface="Cambria Math" panose="02040503050406030204" pitchFamily="18" charset="0"/>
                        <a:ea typeface="Cambria Math" panose="02040503050406030204" pitchFamily="18" charset="0"/>
                      </a:rPr>
                      <m:t>7503</m:t>
                    </m:r>
                  </m:oMath>
                </a14:m>
                <a:r>
                  <a:rPr lang="en-US" dirty="0">
                    <a:solidFill>
                      <a:srgbClr val="FFFF00"/>
                    </a:solidFill>
                  </a:rPr>
                  <a:t> </a:t>
                </a:r>
              </a:p>
            </p:txBody>
          </p:sp>
        </mc:Choice>
        <mc:Fallback xmlns="">
          <p:sp>
            <p:nvSpPr>
              <p:cNvPr id="53" name="Content Placeholder 2">
                <a:extLst>
                  <a:ext uri="{FF2B5EF4-FFF2-40B4-BE49-F238E27FC236}">
                    <a16:creationId xmlns:a16="http://schemas.microsoft.com/office/drawing/2014/main" id="{4E250B55-8C85-432B-A67D-C1D76D2B09BD}"/>
                  </a:ext>
                </a:extLst>
              </p:cNvPr>
              <p:cNvSpPr txBox="1">
                <a:spLocks noRot="1" noChangeAspect="1" noMove="1" noResize="1" noEditPoints="1" noAdjustHandles="1" noChangeArrowheads="1" noChangeShapeType="1" noTextEdit="1"/>
              </p:cNvSpPr>
              <p:nvPr/>
            </p:nvSpPr>
            <p:spPr>
              <a:xfrm>
                <a:off x="7640729" y="4129199"/>
                <a:ext cx="2914302" cy="593492"/>
              </a:xfrm>
              <a:prstGeom prst="rect">
                <a:avLst/>
              </a:prstGeom>
              <a:blipFill>
                <a:blip r:embed="rId8"/>
                <a:stretch>
                  <a:fillRect r="-209"/>
                </a:stretch>
              </a:blipFill>
            </p:spPr>
            <p:txBody>
              <a:bodyPr/>
              <a:lstStyle/>
              <a:p>
                <a:r>
                  <a:rPr lang="en-US">
                    <a:noFill/>
                  </a:rPr>
                  <a:t> </a:t>
                </a:r>
              </a:p>
            </p:txBody>
          </p:sp>
        </mc:Fallback>
      </mc:AlternateContent>
      <p:grpSp>
        <p:nvGrpSpPr>
          <p:cNvPr id="67" name="Group 66">
            <a:extLst>
              <a:ext uri="{FF2B5EF4-FFF2-40B4-BE49-F238E27FC236}">
                <a16:creationId xmlns:a16="http://schemas.microsoft.com/office/drawing/2014/main" id="{7B923498-FC5E-4E74-B99B-CD795B3B59B8}"/>
              </a:ext>
            </a:extLst>
          </p:cNvPr>
          <p:cNvGrpSpPr/>
          <p:nvPr/>
        </p:nvGrpSpPr>
        <p:grpSpPr>
          <a:xfrm>
            <a:off x="4950825" y="5683792"/>
            <a:ext cx="3650648" cy="1029670"/>
            <a:chOff x="5093733" y="5612032"/>
            <a:chExt cx="3650648" cy="1029670"/>
          </a:xfrm>
        </p:grpSpPr>
        <p:pic>
          <p:nvPicPr>
            <p:cNvPr id="65" name="Picture 64">
              <a:extLst>
                <a:ext uri="{FF2B5EF4-FFF2-40B4-BE49-F238E27FC236}">
                  <a16:creationId xmlns:a16="http://schemas.microsoft.com/office/drawing/2014/main" id="{BBF8C356-7CE6-49B0-90C3-8B25E5623651}"/>
                </a:ext>
              </a:extLst>
            </p:cNvPr>
            <p:cNvPicPr>
              <a:picLocks noChangeAspect="1"/>
            </p:cNvPicPr>
            <p:nvPr/>
          </p:nvPicPr>
          <p:blipFill>
            <a:blip r:embed="rId9"/>
            <a:stretch>
              <a:fillRect/>
            </a:stretch>
          </p:blipFill>
          <p:spPr>
            <a:xfrm>
              <a:off x="5093733" y="5612032"/>
              <a:ext cx="3650648" cy="1029670"/>
            </a:xfrm>
            <a:prstGeom prst="rect">
              <a:avLst/>
            </a:prstGeom>
          </p:spPr>
        </p:pic>
        <p:sp>
          <p:nvSpPr>
            <p:cNvPr id="66" name="Rectangle 65">
              <a:extLst>
                <a:ext uri="{FF2B5EF4-FFF2-40B4-BE49-F238E27FC236}">
                  <a16:creationId xmlns:a16="http://schemas.microsoft.com/office/drawing/2014/main" id="{9B5E8EB4-BFC7-432D-BE55-595DCB83A848}"/>
                </a:ext>
              </a:extLst>
            </p:cNvPr>
            <p:cNvSpPr/>
            <p:nvPr/>
          </p:nvSpPr>
          <p:spPr>
            <a:xfrm>
              <a:off x="6668052" y="6200565"/>
              <a:ext cx="876471" cy="236771"/>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8" name="Arrow: Left-Right 67">
            <a:extLst>
              <a:ext uri="{FF2B5EF4-FFF2-40B4-BE49-F238E27FC236}">
                <a16:creationId xmlns:a16="http://schemas.microsoft.com/office/drawing/2014/main" id="{C2839A5D-C81E-4FA8-BE57-D000DFB52FBF}"/>
              </a:ext>
            </a:extLst>
          </p:cNvPr>
          <p:cNvSpPr/>
          <p:nvPr/>
        </p:nvSpPr>
        <p:spPr>
          <a:xfrm rot="18215867">
            <a:off x="6811402" y="5551555"/>
            <a:ext cx="1241015"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Content Placeholder 2">
            <a:extLst>
              <a:ext uri="{FF2B5EF4-FFF2-40B4-BE49-F238E27FC236}">
                <a16:creationId xmlns:a16="http://schemas.microsoft.com/office/drawing/2014/main" id="{C5B04375-E59A-49A6-8938-448C70A95B59}"/>
              </a:ext>
            </a:extLst>
          </p:cNvPr>
          <p:cNvSpPr txBox="1">
            <a:spLocks/>
          </p:cNvSpPr>
          <p:nvPr/>
        </p:nvSpPr>
        <p:spPr>
          <a:xfrm>
            <a:off x="9118369" y="5675811"/>
            <a:ext cx="2381863" cy="958692"/>
          </a:xfrm>
          <a:prstGeom prst="rect">
            <a:avLst/>
          </a:prstGeom>
          <a:ln>
            <a:solidFill>
              <a:srgbClr val="66FF33"/>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Here we sanity check and see that our 95% confidence interval (above) agrees with the output from the SAS two sided t-test!</a:t>
            </a:r>
          </a:p>
        </p:txBody>
      </p:sp>
    </p:spTree>
    <p:extLst>
      <p:ext uri="{BB962C8B-B14F-4D97-AF65-F5344CB8AC3E}">
        <p14:creationId xmlns:p14="http://schemas.microsoft.com/office/powerpoint/2010/main" val="3072806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fade">
                                      <p:cBhvr>
                                        <p:cTn id="40" dur="500"/>
                                        <p:tgtEl>
                                          <p:spTgt spid="2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4"/>
                                        </p:tgtEl>
                                        <p:attrNameLst>
                                          <p:attrName>style.visibility</p:attrName>
                                        </p:attrNameLst>
                                      </p:cBhvr>
                                      <p:to>
                                        <p:strVal val="visible"/>
                                      </p:to>
                                    </p:set>
                                    <p:animEffect transition="in" filter="fade">
                                      <p:cBhvr>
                                        <p:cTn id="58" dur="500"/>
                                        <p:tgtEl>
                                          <p:spTgt spid="34"/>
                                        </p:tgtEl>
                                      </p:cBhvr>
                                    </p:animEffect>
                                  </p:childTnLst>
                                </p:cTn>
                              </p:par>
                              <p:par>
                                <p:cTn id="59" presetID="10"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animEffect transition="in" filter="fade">
                                      <p:cBhvr>
                                        <p:cTn id="61" dur="500"/>
                                        <p:tgtEl>
                                          <p:spTgt spid="49"/>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48"/>
                                        </p:tgtEl>
                                        <p:attrNameLst>
                                          <p:attrName>style.visibility</p:attrName>
                                        </p:attrNameLst>
                                      </p:cBhvr>
                                      <p:to>
                                        <p:strVal val="visible"/>
                                      </p:to>
                                    </p:set>
                                    <p:animEffect transition="in" filter="fade">
                                      <p:cBhvr>
                                        <p:cTn id="64" dur="500"/>
                                        <p:tgtEl>
                                          <p:spTgt spid="48"/>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fade">
                                      <p:cBhvr>
                                        <p:cTn id="72" dur="500"/>
                                        <p:tgtEl>
                                          <p:spTgt spid="40"/>
                                        </p:tgtEl>
                                      </p:cBhvr>
                                    </p:animEffect>
                                  </p:childTnLst>
                                </p:cTn>
                              </p:par>
                              <p:par>
                                <p:cTn id="73" presetID="10" presetClass="entr" presetSubtype="0" fill="hold"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500"/>
                                        <p:tgtEl>
                                          <p:spTgt spid="39"/>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fade">
                                      <p:cBhvr>
                                        <p:cTn id="80" dur="500"/>
                                        <p:tgtEl>
                                          <p:spTgt spid="52"/>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3"/>
                                        </p:tgtEl>
                                        <p:attrNameLst>
                                          <p:attrName>style.visibility</p:attrName>
                                        </p:attrNameLst>
                                      </p:cBhvr>
                                      <p:to>
                                        <p:strVal val="visible"/>
                                      </p:to>
                                    </p:set>
                                    <p:animEffect transition="in" filter="fade">
                                      <p:cBhvr>
                                        <p:cTn id="83" dur="500"/>
                                        <p:tgtEl>
                                          <p:spTgt spid="53"/>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nodeType="clickEffect">
                                  <p:stCondLst>
                                    <p:cond delay="0"/>
                                  </p:stCondLst>
                                  <p:childTnLst>
                                    <p:set>
                                      <p:cBhvr>
                                        <p:cTn id="87" dur="1" fill="hold">
                                          <p:stCondLst>
                                            <p:cond delay="0"/>
                                          </p:stCondLst>
                                        </p:cTn>
                                        <p:tgtEl>
                                          <p:spTgt spid="67"/>
                                        </p:tgtEl>
                                        <p:attrNameLst>
                                          <p:attrName>style.visibility</p:attrName>
                                        </p:attrNameLst>
                                      </p:cBhvr>
                                      <p:to>
                                        <p:strVal val="visible"/>
                                      </p:to>
                                    </p:set>
                                    <p:animEffect transition="in" filter="fade">
                                      <p:cBhvr>
                                        <p:cTn id="88" dur="500"/>
                                        <p:tgtEl>
                                          <p:spTgt spid="6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8"/>
                                        </p:tgtEl>
                                        <p:attrNameLst>
                                          <p:attrName>style.visibility</p:attrName>
                                        </p:attrNameLst>
                                      </p:cBhvr>
                                      <p:to>
                                        <p:strVal val="visible"/>
                                      </p:to>
                                    </p:set>
                                    <p:animEffect transition="in" filter="fade">
                                      <p:cBhvr>
                                        <p:cTn id="91" dur="500"/>
                                        <p:tgtEl>
                                          <p:spTgt spid="68"/>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9"/>
                                        </p:tgtEl>
                                        <p:attrNameLst>
                                          <p:attrName>style.visibility</p:attrName>
                                        </p:attrNameLst>
                                      </p:cBhvr>
                                      <p:to>
                                        <p:strVal val="visible"/>
                                      </p:to>
                                    </p:set>
                                    <p:animEffect transition="in" filter="fade">
                                      <p:cBhvr>
                                        <p:cTn id="94"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16" grpId="0"/>
      <p:bldP spid="19" grpId="0" animBg="1"/>
      <p:bldP spid="20" grpId="0" animBg="1"/>
      <p:bldP spid="24" grpId="0" animBg="1"/>
      <p:bldP spid="25" grpId="0" animBg="1"/>
      <p:bldP spid="33" grpId="0"/>
      <p:bldP spid="34" grpId="0"/>
      <p:bldP spid="35" grpId="0"/>
      <p:bldP spid="48" grpId="0"/>
      <p:bldP spid="52" grpId="0" animBg="1"/>
      <p:bldP spid="53" grpId="0"/>
      <p:bldP spid="68" grpId="0" animBg="1"/>
      <p:bldP spid="6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679125" y="55500"/>
            <a:ext cx="10131425" cy="651996"/>
          </a:xfrm>
        </p:spPr>
        <p:txBody>
          <a:bodyPr/>
          <a:lstStyle/>
          <a:p>
            <a:pPr algn="ctr"/>
            <a:r>
              <a:rPr lang="en-US" dirty="0"/>
              <a:t>5e – hand calculations</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72307" y="667453"/>
            <a:ext cx="10920518" cy="40380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Given the sample standard deviations from SAS, calculate by hand pooled standard deviation and standard error.  </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4D60B4-5C98-430A-936D-5512D89C90A4}"/>
                  </a:ext>
                </a:extLst>
              </p:cNvPr>
              <p:cNvSpPr txBox="1"/>
              <p:nvPr/>
            </p:nvSpPr>
            <p:spPr>
              <a:xfrm>
                <a:off x="432176" y="1941582"/>
                <a:ext cx="3190425"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m:t>
                                  </m:r>
                                </m:sub>
                                <m:sup>
                                  <m:r>
                                    <a:rPr lang="en-US" b="0" i="1" smtClean="0">
                                      <a:solidFill>
                                        <a:srgbClr val="66FFFF"/>
                                      </a:solidFill>
                                      <a:latin typeface="Cambria Math" panose="02040503050406030204" pitchFamily="18" charset="0"/>
                                    </a:rPr>
                                    <m:t>2</m:t>
                                  </m:r>
                                </m:sup>
                              </m:sSub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m:t>
                                  </m:r>
                                </m:e>
                              </m:d>
                              <m:sSubSup>
                                <m:sSubSupPr>
                                  <m:ctrlPr>
                                    <a:rPr lang="en-US" b="0" i="1" smtClean="0">
                                      <a:solidFill>
                                        <a:srgbClr val="66FFFF"/>
                                      </a:solidFill>
                                      <a:latin typeface="Cambria Math" panose="02040503050406030204" pitchFamily="18" charset="0"/>
                                    </a:rPr>
                                  </m:ctrlPr>
                                </m:sSubSup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m:t>
                                  </m:r>
                                </m:sub>
                                <m:sup>
                                  <m:r>
                                    <a:rPr lang="en-US" b="0" i="1" smtClean="0">
                                      <a:solidFill>
                                        <a:srgbClr val="66FFFF"/>
                                      </a:solidFill>
                                      <a:latin typeface="Cambria Math" panose="02040503050406030204" pitchFamily="18" charset="0"/>
                                    </a:rPr>
                                    <m:t>2</m:t>
                                  </m:r>
                                </m:sup>
                              </m:sSubSup>
                            </m:num>
                            <m:den>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sub>
                              </m:sSub>
                              <m:r>
                                <a:rPr lang="en-US" b="0" i="1" smtClean="0">
                                  <a:solidFill>
                                    <a:srgbClr val="66FFFF"/>
                                  </a:solidFill>
                                  <a:latin typeface="Cambria Math" panose="02040503050406030204" pitchFamily="18" charset="0"/>
                                </a:rPr>
                                <m:t>+</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m:t>
                              </m:r>
                            </m:den>
                          </m:f>
                        </m:e>
                      </m:rad>
                    </m:oMath>
                  </m:oMathPara>
                </a14:m>
                <a:endParaRPr lang="en-US" dirty="0"/>
              </a:p>
            </p:txBody>
          </p:sp>
        </mc:Choice>
        <mc:Fallback xmlns="">
          <p:sp>
            <p:nvSpPr>
              <p:cNvPr id="6" name="TextBox 5">
                <a:extLst>
                  <a:ext uri="{FF2B5EF4-FFF2-40B4-BE49-F238E27FC236}">
                    <a16:creationId xmlns:a16="http://schemas.microsoft.com/office/drawing/2014/main" id="{6C4D60B4-5C98-430A-936D-5512D89C90A4}"/>
                  </a:ext>
                </a:extLst>
              </p:cNvPr>
              <p:cNvSpPr txBox="1">
                <a:spLocks noRot="1" noChangeAspect="1" noMove="1" noResize="1" noEditPoints="1" noAdjustHandles="1" noChangeArrowheads="1" noChangeShapeType="1" noTextEdit="1"/>
              </p:cNvSpPr>
              <p:nvPr/>
            </p:nvSpPr>
            <p:spPr>
              <a:xfrm>
                <a:off x="432176" y="1941582"/>
                <a:ext cx="3190425" cy="81836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F57E854-DE48-4DC2-A923-F5A14B07592F}"/>
                  </a:ext>
                </a:extLst>
              </p:cNvPr>
              <p:cNvSpPr txBox="1"/>
              <p:nvPr/>
            </p:nvSpPr>
            <p:spPr>
              <a:xfrm>
                <a:off x="526362" y="4243158"/>
                <a:ext cx="317003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1</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5</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8835</m:t>
                      </m:r>
                      <m:r>
                        <a:rPr lang="en-US" b="0" i="1" smtClean="0">
                          <a:solidFill>
                            <a:srgbClr val="66FFFF"/>
                          </a:solidFill>
                          <a:latin typeface="Cambria Math" panose="02040503050406030204" pitchFamily="18" charset="0"/>
                        </a:rPr>
                        <m:t> ,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2</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6</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5214</m:t>
                      </m:r>
                    </m:oMath>
                  </m:oMathPara>
                </a14:m>
                <a:endParaRPr lang="en-US" dirty="0"/>
              </a:p>
            </p:txBody>
          </p:sp>
        </mc:Choice>
        <mc:Fallback xmlns="">
          <p:sp>
            <p:nvSpPr>
              <p:cNvPr id="9" name="TextBox 8">
                <a:extLst>
                  <a:ext uri="{FF2B5EF4-FFF2-40B4-BE49-F238E27FC236}">
                    <a16:creationId xmlns:a16="http://schemas.microsoft.com/office/drawing/2014/main" id="{7F57E854-DE48-4DC2-A923-F5A14B07592F}"/>
                  </a:ext>
                </a:extLst>
              </p:cNvPr>
              <p:cNvSpPr txBox="1">
                <a:spLocks noRot="1" noChangeAspect="1" noMove="1" noResize="1" noEditPoints="1" noAdjustHandles="1" noChangeArrowheads="1" noChangeShapeType="1" noTextEdit="1"/>
              </p:cNvSpPr>
              <p:nvPr/>
            </p:nvSpPr>
            <p:spPr>
              <a:xfrm>
                <a:off x="526362" y="4243158"/>
                <a:ext cx="3170035" cy="276999"/>
              </a:xfrm>
              <a:prstGeom prst="rect">
                <a:avLst/>
              </a:prstGeom>
              <a:blipFill>
                <a:blip r:embed="rId3"/>
                <a:stretch>
                  <a:fillRect l="-577" r="-153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5905A06-3BFE-404B-AF58-8EFE489D74CC}"/>
                  </a:ext>
                </a:extLst>
              </p:cNvPr>
              <p:cNvSpPr txBox="1"/>
              <p:nvPr/>
            </p:nvSpPr>
            <p:spPr>
              <a:xfrm>
                <a:off x="526362" y="4602466"/>
                <a:ext cx="28286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1</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30</m:t>
                      </m:r>
                      <m:r>
                        <a:rPr lang="en-US" b="0" i="1" smtClean="0">
                          <a:solidFill>
                            <a:srgbClr val="66FFFF"/>
                          </a:solidFill>
                          <a:latin typeface="Cambria Math" panose="02040503050406030204" pitchFamily="18" charset="0"/>
                        </a:rPr>
                        <m:t> ,           </m:t>
                      </m:r>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𝑛</m:t>
                          </m:r>
                        </m:e>
                        <m:sub>
                          <m:r>
                            <a:rPr lang="en-US" b="0" i="1" smtClean="0">
                              <a:solidFill>
                                <a:srgbClr val="66FFFF"/>
                              </a:solidFill>
                              <a:latin typeface="Cambria Math" panose="02040503050406030204" pitchFamily="18" charset="0"/>
                            </a:rPr>
                            <m:t>2</m:t>
                          </m:r>
                          <m:r>
                            <a:rPr lang="en-US" b="0" i="1" smtClean="0">
                              <a:solidFill>
                                <a:srgbClr val="66FFFF"/>
                              </a:solidFill>
                              <a:latin typeface="Cambria Math" panose="02040503050406030204" pitchFamily="18" charset="0"/>
                            </a:rPr>
                            <m:t>  </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21</m:t>
                      </m:r>
                    </m:oMath>
                  </m:oMathPara>
                </a14:m>
                <a:endParaRPr lang="en-US" dirty="0"/>
              </a:p>
            </p:txBody>
          </p:sp>
        </mc:Choice>
        <mc:Fallback xmlns="">
          <p:sp>
            <p:nvSpPr>
              <p:cNvPr id="11" name="TextBox 10">
                <a:extLst>
                  <a:ext uri="{FF2B5EF4-FFF2-40B4-BE49-F238E27FC236}">
                    <a16:creationId xmlns:a16="http://schemas.microsoft.com/office/drawing/2014/main" id="{65905A06-3BFE-404B-AF58-8EFE489D74CC}"/>
                  </a:ext>
                </a:extLst>
              </p:cNvPr>
              <p:cNvSpPr txBox="1">
                <a:spLocks noRot="1" noChangeAspect="1" noMove="1" noResize="1" noEditPoints="1" noAdjustHandles="1" noChangeArrowheads="1" noChangeShapeType="1" noTextEdit="1"/>
              </p:cNvSpPr>
              <p:nvPr/>
            </p:nvSpPr>
            <p:spPr>
              <a:xfrm>
                <a:off x="526362" y="4602466"/>
                <a:ext cx="2828658" cy="276999"/>
              </a:xfrm>
              <a:prstGeom prst="rect">
                <a:avLst/>
              </a:prstGeom>
              <a:blipFill>
                <a:blip r:embed="rId4"/>
                <a:stretch>
                  <a:fillRect r="-86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9B2BC24A-50F4-4DA6-A622-9DBD1F05A010}"/>
                  </a:ext>
                </a:extLst>
              </p:cNvPr>
              <p:cNvSpPr txBox="1"/>
              <p:nvPr/>
            </p:nvSpPr>
            <p:spPr>
              <a:xfrm>
                <a:off x="37275" y="5037415"/>
                <a:ext cx="4518929"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 </m:t>
                      </m:r>
                      <m:rad>
                        <m:radPr>
                          <m:degHide m:val="on"/>
                          <m:ctrlPr>
                            <a:rPr lang="en-US" b="0" i="1" smtClean="0">
                              <a:solidFill>
                                <a:srgbClr val="66FFFF"/>
                              </a:solidFill>
                              <a:latin typeface="Cambria Math" panose="02040503050406030204" pitchFamily="18" charset="0"/>
                            </a:rPr>
                          </m:ctrlPr>
                        </m:radPr>
                        <m:deg/>
                        <m:e>
                          <m:f>
                            <m:fPr>
                              <m:ctrlPr>
                                <a:rPr lang="en-US" b="0" i="1" smtClean="0">
                                  <a:solidFill>
                                    <a:srgbClr val="66FFFF"/>
                                  </a:solidFill>
                                  <a:latin typeface="Cambria Math" panose="02040503050406030204" pitchFamily="18" charset="0"/>
                                </a:rPr>
                              </m:ctrlPr>
                            </m:fPr>
                            <m:num>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30</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5</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8835</m:t>
                                  </m:r>
                                </m:e>
                                <m:sup>
                                  <m:r>
                                    <a:rPr lang="en-US" b="0" i="1" smtClean="0">
                                      <a:solidFill>
                                        <a:srgbClr val="66FFFF"/>
                                      </a:solidFill>
                                      <a:latin typeface="Cambria Math" panose="02040503050406030204" pitchFamily="18" charset="0"/>
                                    </a:rPr>
                                    <m:t>2</m:t>
                                  </m:r>
                                </m:sup>
                              </m:sSup>
                              <m:r>
                                <a:rPr lang="en-US" b="0" i="1" smtClean="0">
                                  <a:solidFill>
                                    <a:srgbClr val="66FFFF"/>
                                  </a:solidFill>
                                  <a:latin typeface="Cambria Math" panose="02040503050406030204" pitchFamily="18" charset="0"/>
                                </a:rPr>
                                <m:t>+</m:t>
                              </m:r>
                              <m:d>
                                <m:dPr>
                                  <m:ctrlPr>
                                    <a:rPr lang="en-US" b="0" i="1" smtClean="0">
                                      <a:solidFill>
                                        <a:srgbClr val="66FFFF"/>
                                      </a:solidFill>
                                      <a:latin typeface="Cambria Math" panose="02040503050406030204" pitchFamily="18" charset="0"/>
                                    </a:rPr>
                                  </m:ctrlPr>
                                </m:dPr>
                                <m:e>
                                  <m:r>
                                    <a:rPr lang="en-US" b="0" i="1" smtClean="0">
                                      <a:solidFill>
                                        <a:srgbClr val="66FFFF"/>
                                      </a:solidFill>
                                      <a:latin typeface="Cambria Math" panose="02040503050406030204" pitchFamily="18" charset="0"/>
                                    </a:rPr>
                                    <m:t>21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m:t>
                                  </m:r>
                                </m:e>
                              </m:d>
                              <m:sSup>
                                <m:sSupPr>
                                  <m:ctrlPr>
                                    <a:rPr lang="en-US" b="0" i="1" smtClean="0">
                                      <a:solidFill>
                                        <a:srgbClr val="66FFFF"/>
                                      </a:solidFill>
                                      <a:latin typeface="Cambria Math" panose="02040503050406030204" pitchFamily="18" charset="0"/>
                                    </a:rPr>
                                  </m:ctrlPr>
                                </m:sSupPr>
                                <m:e>
                                  <m:r>
                                    <a:rPr lang="en-US" b="0" i="1" smtClean="0">
                                      <a:solidFill>
                                        <a:srgbClr val="66FFFF"/>
                                      </a:solidFill>
                                      <a:latin typeface="Cambria Math" panose="02040503050406030204" pitchFamily="18" charset="0"/>
                                    </a:rPr>
                                    <m:t>6</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5214</m:t>
                                  </m:r>
                                </m:e>
                                <m:sup>
                                  <m:r>
                                    <a:rPr lang="en-US" b="0" i="1" smtClean="0">
                                      <a:solidFill>
                                        <a:srgbClr val="66FFFF"/>
                                      </a:solidFill>
                                      <a:latin typeface="Cambria Math" panose="02040503050406030204" pitchFamily="18" charset="0"/>
                                    </a:rPr>
                                    <m:t>2</m:t>
                                  </m:r>
                                </m:sup>
                              </m:sSup>
                            </m:num>
                            <m:den>
                              <m:r>
                                <a:rPr lang="en-US" b="0" i="1" smtClean="0">
                                  <a:solidFill>
                                    <a:srgbClr val="66FFFF"/>
                                  </a:solidFill>
                                  <a:latin typeface="Cambria Math" panose="02040503050406030204" pitchFamily="18" charset="0"/>
                                </a:rPr>
                                <m:t>30</m:t>
                              </m:r>
                              <m:r>
                                <a:rPr lang="en-US" b="0" i="1" smtClean="0">
                                  <a:solidFill>
                                    <a:srgbClr val="66FFFF"/>
                                  </a:solidFill>
                                  <a:latin typeface="Cambria Math" panose="02040503050406030204" pitchFamily="18" charset="0"/>
                                </a:rPr>
                                <m:t> +</m:t>
                              </m:r>
                              <m:r>
                                <a:rPr lang="en-US" b="0" i="1" smtClean="0">
                                  <a:solidFill>
                                    <a:srgbClr val="66FFFF"/>
                                  </a:solidFill>
                                  <a:latin typeface="Cambria Math" panose="02040503050406030204" pitchFamily="18" charset="0"/>
                                </a:rPr>
                                <m:t>21</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2</m:t>
                              </m:r>
                            </m:den>
                          </m:f>
                        </m:e>
                      </m:rad>
                    </m:oMath>
                  </m:oMathPara>
                </a14:m>
                <a:endParaRPr lang="en-US" dirty="0"/>
              </a:p>
            </p:txBody>
          </p:sp>
        </mc:Choice>
        <mc:Fallback xmlns="">
          <p:sp>
            <p:nvSpPr>
              <p:cNvPr id="12" name="TextBox 11">
                <a:extLst>
                  <a:ext uri="{FF2B5EF4-FFF2-40B4-BE49-F238E27FC236}">
                    <a16:creationId xmlns:a16="http://schemas.microsoft.com/office/drawing/2014/main" id="{9B2BC24A-50F4-4DA6-A622-9DBD1F05A010}"/>
                  </a:ext>
                </a:extLst>
              </p:cNvPr>
              <p:cNvSpPr txBox="1">
                <a:spLocks noRot="1" noChangeAspect="1" noMove="1" noResize="1" noEditPoints="1" noAdjustHandles="1" noChangeArrowheads="1" noChangeShapeType="1" noTextEdit="1"/>
              </p:cNvSpPr>
              <p:nvPr/>
            </p:nvSpPr>
            <p:spPr>
              <a:xfrm>
                <a:off x="37275" y="5037415"/>
                <a:ext cx="4518929" cy="818366"/>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D74635F-E47C-49CD-B62B-CB62F95CC85D}"/>
                  </a:ext>
                </a:extLst>
              </p:cNvPr>
              <p:cNvSpPr txBox="1"/>
              <p:nvPr/>
            </p:nvSpPr>
            <p:spPr>
              <a:xfrm>
                <a:off x="339427" y="6223830"/>
                <a:ext cx="1386470" cy="298415"/>
              </a:xfrm>
              <a:prstGeom prst="rect">
                <a:avLst/>
              </a:prstGeom>
              <a:noFill/>
              <a:ln w="28575">
                <a:solidFill>
                  <a:srgbClr val="66FF33"/>
                </a:solidFill>
              </a:ln>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66FFFF"/>
                              </a:solidFill>
                              <a:latin typeface="Cambria Math" panose="02040503050406030204" pitchFamily="18" charset="0"/>
                            </a:rPr>
                          </m:ctrlPr>
                        </m:sSubPr>
                        <m:e>
                          <m:r>
                            <a:rPr lang="en-US" b="0" i="1" smtClean="0">
                              <a:solidFill>
                                <a:srgbClr val="66FFFF"/>
                              </a:solidFill>
                              <a:latin typeface="Cambria Math" panose="02040503050406030204" pitchFamily="18" charset="0"/>
                            </a:rPr>
                            <m:t>𝑠</m:t>
                          </m:r>
                        </m:e>
                        <m:sub>
                          <m:r>
                            <a:rPr lang="en-US" b="0" i="1" smtClean="0">
                              <a:solidFill>
                                <a:srgbClr val="66FFFF"/>
                              </a:solidFill>
                              <a:latin typeface="Cambria Math" panose="02040503050406030204" pitchFamily="18" charset="0"/>
                            </a:rPr>
                            <m:t>𝑝</m:t>
                          </m:r>
                        </m:sub>
                      </m:sSub>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6</m:t>
                      </m:r>
                      <m:r>
                        <a:rPr lang="en-US" b="0" i="1" smtClean="0">
                          <a:solidFill>
                            <a:srgbClr val="66FFFF"/>
                          </a:solidFill>
                          <a:latin typeface="Cambria Math" panose="02040503050406030204" pitchFamily="18" charset="0"/>
                        </a:rPr>
                        <m:t>.</m:t>
                      </m:r>
                      <m:r>
                        <a:rPr lang="en-US" b="0" i="1" smtClean="0">
                          <a:solidFill>
                            <a:srgbClr val="66FFFF"/>
                          </a:solidFill>
                          <a:latin typeface="Cambria Math" panose="02040503050406030204" pitchFamily="18" charset="0"/>
                        </a:rPr>
                        <m:t>15186</m:t>
                      </m:r>
                    </m:oMath>
                  </m:oMathPara>
                </a14:m>
                <a:endParaRPr lang="en-US" dirty="0"/>
              </a:p>
            </p:txBody>
          </p:sp>
        </mc:Choice>
        <mc:Fallback xmlns="">
          <p:sp>
            <p:nvSpPr>
              <p:cNvPr id="13" name="TextBox 12">
                <a:extLst>
                  <a:ext uri="{FF2B5EF4-FFF2-40B4-BE49-F238E27FC236}">
                    <a16:creationId xmlns:a16="http://schemas.microsoft.com/office/drawing/2014/main" id="{0D74635F-E47C-49CD-B62B-CB62F95CC85D}"/>
                  </a:ext>
                </a:extLst>
              </p:cNvPr>
              <p:cNvSpPr txBox="1">
                <a:spLocks noRot="1" noChangeAspect="1" noMove="1" noResize="1" noEditPoints="1" noAdjustHandles="1" noChangeArrowheads="1" noChangeShapeType="1" noTextEdit="1"/>
              </p:cNvSpPr>
              <p:nvPr/>
            </p:nvSpPr>
            <p:spPr>
              <a:xfrm>
                <a:off x="339427" y="6223830"/>
                <a:ext cx="1386470" cy="298415"/>
              </a:xfrm>
              <a:prstGeom prst="rect">
                <a:avLst/>
              </a:prstGeom>
              <a:blipFill>
                <a:blip r:embed="rId6"/>
                <a:stretch>
                  <a:fillRect l="-1293" r="-3017" b="-12963"/>
                </a:stretch>
              </a:blipFill>
              <a:ln w="28575">
                <a:solidFill>
                  <a:srgbClr val="66FF33"/>
                </a:solidFill>
              </a:ln>
            </p:spPr>
            <p:txBody>
              <a:bodyPr/>
              <a:lstStyle/>
              <a:p>
                <a:r>
                  <a:rPr lang="en-US">
                    <a:noFill/>
                  </a:rPr>
                  <a:t> </a:t>
                </a:r>
              </a:p>
            </p:txBody>
          </p:sp>
        </mc:Fallback>
      </mc:AlternateContent>
      <p:sp>
        <p:nvSpPr>
          <p:cNvPr id="14" name="Content Placeholder 2">
            <a:extLst>
              <a:ext uri="{FF2B5EF4-FFF2-40B4-BE49-F238E27FC236}">
                <a16:creationId xmlns:a16="http://schemas.microsoft.com/office/drawing/2014/main" id="{BA19ACA6-37B8-4B46-A58A-384C6F873F39}"/>
              </a:ext>
            </a:extLst>
          </p:cNvPr>
          <p:cNvSpPr txBox="1">
            <a:spLocks/>
          </p:cNvSpPr>
          <p:nvPr/>
        </p:nvSpPr>
        <p:spPr>
          <a:xfrm>
            <a:off x="2723902" y="6187724"/>
            <a:ext cx="1100218" cy="410672"/>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66FF33"/>
                </a:solidFill>
              </a:rPr>
              <a:t>Matches SAS!</a:t>
            </a:r>
          </a:p>
        </p:txBody>
      </p:sp>
      <p:cxnSp>
        <p:nvCxnSpPr>
          <p:cNvPr id="15" name="Straight Arrow Connector 14">
            <a:extLst>
              <a:ext uri="{FF2B5EF4-FFF2-40B4-BE49-F238E27FC236}">
                <a16:creationId xmlns:a16="http://schemas.microsoft.com/office/drawing/2014/main" id="{812B68EC-D45E-4083-A6EC-3E57E561DD63}"/>
              </a:ext>
            </a:extLst>
          </p:cNvPr>
          <p:cNvCxnSpPr>
            <a:cxnSpLocks/>
            <a:stCxn id="14" idx="1"/>
          </p:cNvCxnSpPr>
          <p:nvPr/>
        </p:nvCxnSpPr>
        <p:spPr>
          <a:xfrm flipH="1">
            <a:off x="1786658" y="6393060"/>
            <a:ext cx="937244" cy="407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F0FD8A5-33E4-4CF5-8935-F52AF247407E}"/>
                  </a:ext>
                </a:extLst>
              </p:cNvPr>
              <p:cNvSpPr txBox="1"/>
              <p:nvPr/>
            </p:nvSpPr>
            <p:spPr>
              <a:xfrm>
                <a:off x="7542123" y="1954971"/>
                <a:ext cx="273773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rgbClr val="FFFF00"/>
                          </a:solidFill>
                          <a:latin typeface="Cambria Math" panose="02040503050406030204" pitchFamily="18" charset="0"/>
                        </a:rPr>
                        <m:t>𝑆𝐸</m:t>
                      </m:r>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 </m:t>
                      </m:r>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𝑠</m:t>
                          </m:r>
                        </m:e>
                        <m:sub>
                          <m:r>
                            <a:rPr lang="en-US" b="0" i="1" smtClean="0">
                              <a:solidFill>
                                <a:srgbClr val="FFFF00"/>
                              </a:solidFill>
                              <a:latin typeface="Cambria Math" panose="02040503050406030204" pitchFamily="18" charset="0"/>
                            </a:rPr>
                            <m:t>𝑝</m:t>
                          </m:r>
                        </m:sub>
                      </m:sSub>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1</m:t>
                                  </m:r>
                                </m:sub>
                              </m:sSub>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sSub>
                                <m:sSubPr>
                                  <m:ctrlPr>
                                    <a:rPr lang="en-US" b="0" i="1" smtClean="0">
                                      <a:solidFill>
                                        <a:srgbClr val="FFFF00"/>
                                      </a:solidFill>
                                      <a:latin typeface="Cambria Math" panose="02040503050406030204" pitchFamily="18" charset="0"/>
                                    </a:rPr>
                                  </m:ctrlPr>
                                </m:sSubPr>
                                <m:e>
                                  <m:r>
                                    <a:rPr lang="en-US" b="0" i="1" smtClean="0">
                                      <a:solidFill>
                                        <a:srgbClr val="FFFF00"/>
                                      </a:solidFill>
                                      <a:latin typeface="Cambria Math" panose="02040503050406030204" pitchFamily="18" charset="0"/>
                                    </a:rPr>
                                    <m:t>𝑛</m:t>
                                  </m:r>
                                </m:e>
                                <m:sub>
                                  <m:r>
                                    <a:rPr lang="en-US" b="0" i="1" smtClean="0">
                                      <a:solidFill>
                                        <a:srgbClr val="FFFF00"/>
                                      </a:solidFill>
                                      <a:latin typeface="Cambria Math" panose="02040503050406030204" pitchFamily="18" charset="0"/>
                                    </a:rPr>
                                    <m:t>2</m:t>
                                  </m:r>
                                </m:sub>
                              </m:sSub>
                            </m:den>
                          </m:f>
                        </m:e>
                      </m:rad>
                    </m:oMath>
                  </m:oMathPara>
                </a14:m>
                <a:endParaRPr lang="en-US" dirty="0"/>
              </a:p>
            </p:txBody>
          </p:sp>
        </mc:Choice>
        <mc:Fallback xmlns="">
          <p:sp>
            <p:nvSpPr>
              <p:cNvPr id="22" name="TextBox 21">
                <a:extLst>
                  <a:ext uri="{FF2B5EF4-FFF2-40B4-BE49-F238E27FC236}">
                    <a16:creationId xmlns:a16="http://schemas.microsoft.com/office/drawing/2014/main" id="{EF0FD8A5-33E4-4CF5-8935-F52AF247407E}"/>
                  </a:ext>
                </a:extLst>
              </p:cNvPr>
              <p:cNvSpPr txBox="1">
                <a:spLocks noRot="1" noChangeAspect="1" noMove="1" noResize="1" noEditPoints="1" noAdjustHandles="1" noChangeArrowheads="1" noChangeShapeType="1" noTextEdit="1"/>
              </p:cNvSpPr>
              <p:nvPr/>
            </p:nvSpPr>
            <p:spPr>
              <a:xfrm>
                <a:off x="7542123" y="1954971"/>
                <a:ext cx="2737737" cy="818366"/>
              </a:xfrm>
              <a:prstGeom prst="rect">
                <a:avLst/>
              </a:prstGeom>
              <a:blipFill>
                <a:blip r:embed="rId7"/>
                <a:stretch>
                  <a:fillRect/>
                </a:stretch>
              </a:blipFill>
            </p:spPr>
            <p:txBody>
              <a:bodyPr/>
              <a:lstStyle/>
              <a:p>
                <a:r>
                  <a:rPr lang="en-US">
                    <a:noFill/>
                  </a:rPr>
                  <a:t> </a:t>
                </a:r>
              </a:p>
            </p:txBody>
          </p:sp>
        </mc:Fallback>
      </mc:AlternateContent>
      <p:sp>
        <p:nvSpPr>
          <p:cNvPr id="23" name="Content Placeholder 2">
            <a:extLst>
              <a:ext uri="{FF2B5EF4-FFF2-40B4-BE49-F238E27FC236}">
                <a16:creationId xmlns:a16="http://schemas.microsoft.com/office/drawing/2014/main" id="{5A592119-E421-44D4-BCF4-A08C285B26ED}"/>
              </a:ext>
            </a:extLst>
          </p:cNvPr>
          <p:cNvSpPr txBox="1">
            <a:spLocks/>
          </p:cNvSpPr>
          <p:nvPr/>
        </p:nvSpPr>
        <p:spPr>
          <a:xfrm>
            <a:off x="37275" y="1336251"/>
            <a:ext cx="3310529" cy="336691"/>
          </a:xfrm>
          <a:prstGeom prst="rect">
            <a:avLst/>
          </a:prstGeom>
        </p:spPr>
        <p:txBody>
          <a:bodyPr vert="horz" lIns="91440" tIns="45720" rIns="91440" bIns="45720" rtlCol="0" anchor="ctr">
            <a:normAutofit fontScale="77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sz="2100" dirty="0" err="1">
                <a:solidFill>
                  <a:srgbClr val="66FFFF"/>
                </a:solidFill>
                <a:latin typeface="Calibri" panose="020F0502020204030204" pitchFamily="34" charset="0"/>
                <a:ea typeface="Calibri" panose="020F0502020204030204" pitchFamily="34" charset="0"/>
                <a:cs typeface="Times New Roman" panose="02020603050405020304" pitchFamily="18" charset="0"/>
              </a:rPr>
              <a:t>i</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 Pooled standard deviation (s</a:t>
            </a:r>
            <a:r>
              <a:rPr lang="en-US" sz="2100" baseline="-25000" dirty="0">
                <a:solidFill>
                  <a:srgbClr val="66FFFF"/>
                </a:solidFill>
                <a:latin typeface="Calibri" panose="020F0502020204030204" pitchFamily="34" charset="0"/>
                <a:ea typeface="Calibri" panose="020F0502020204030204" pitchFamily="34" charset="0"/>
                <a:cs typeface="Times New Roman" panose="02020603050405020304" pitchFamily="18" charset="0"/>
              </a:rPr>
              <a:t>p</a:t>
            </a:r>
            <a:r>
              <a:rPr lang="en-US" sz="2100" dirty="0">
                <a:solidFill>
                  <a:srgbClr val="66FFFF"/>
                </a:solidFill>
                <a:latin typeface="Calibri" panose="020F0502020204030204" pitchFamily="34" charset="0"/>
                <a:ea typeface="Calibri" panose="020F0502020204030204" pitchFamily="34"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4" name="Content Placeholder 2">
                <a:extLst>
                  <a:ext uri="{FF2B5EF4-FFF2-40B4-BE49-F238E27FC236}">
                    <a16:creationId xmlns:a16="http://schemas.microsoft.com/office/drawing/2014/main" id="{C71A9CE3-A84A-4A28-AC10-F2065BB9FCCF}"/>
                  </a:ext>
                </a:extLst>
              </p:cNvPr>
              <p:cNvSpPr txBox="1">
                <a:spLocks/>
              </p:cNvSpPr>
              <p:nvPr/>
            </p:nvSpPr>
            <p:spPr>
              <a:xfrm>
                <a:off x="6787356" y="1238951"/>
                <a:ext cx="5152677" cy="548326"/>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171450" indent="0">
                  <a:lnSpc>
                    <a:spcPct val="115000"/>
                  </a:lnSpc>
                  <a:spcAft>
                    <a:spcPts val="0"/>
                  </a:spcAft>
                  <a:buFont typeface="Arial"/>
                  <a:buNone/>
                </a:pPr>
                <a:r>
                  <a:rPr lang="en-US" dirty="0">
                    <a:latin typeface="Calibri" panose="020F0502020204030204" pitchFamily="34" charset="0"/>
                    <a:ea typeface="Calibri" panose="020F0502020204030204" pitchFamily="34" charset="0"/>
                    <a:cs typeface="Times New Roman" panose="02020603050405020304" pitchFamily="18" charset="0"/>
                  </a:rPr>
                  <a:t>	</a:t>
                </a:r>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ii. The standard error of (</a:t>
                </a:r>
                <a14:m>
                  <m:oMath xmlns:m="http://schemas.openxmlformats.org/officeDocument/2006/math">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𝐹𝐼𝑅𝐸𝐷</m:t>
                        </m:r>
                      </m:sub>
                    </m:s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ctrlPr>
                          </m:accPr>
                          <m:e>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𝑋</m:t>
                            </m:r>
                          </m:e>
                        </m:acc>
                      </m:e>
                      <m:sub>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𝑁𝑜𝑡</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 </m:t>
                        </m:r>
                        <m:r>
                          <a:rPr lang="en-US" i="1">
                            <a:solidFill>
                              <a:srgbClr val="FFFF00"/>
                            </a:solidFill>
                            <a:latin typeface="Cambria Math" panose="02040503050406030204" pitchFamily="18" charset="0"/>
                            <a:ea typeface="Calibri" panose="020F0502020204030204" pitchFamily="34" charset="0"/>
                            <a:cs typeface="Times New Roman" panose="02020603050405020304" pitchFamily="18" charset="0"/>
                          </a:rPr>
                          <m:t>𝐹𝑖𝑟𝑒𝑑</m:t>
                        </m:r>
                      </m:sub>
                    </m:sSub>
                  </m:oMath>
                </a14:m>
                <a:r>
                  <a:rPr lang="en-US" dirty="0">
                    <a:solidFill>
                      <a:srgbClr val="FFFF00"/>
                    </a:solidFill>
                    <a:latin typeface="Calibri" panose="020F0502020204030204" pitchFamily="34" charset="0"/>
                    <a:ea typeface="Calibri" panose="020F0502020204030204" pitchFamily="34" charset="0"/>
                    <a:cs typeface="Times New Roman" panose="02020603050405020304" pitchFamily="18"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mc:Choice>
        <mc:Fallback xmlns="">
          <p:sp>
            <p:nvSpPr>
              <p:cNvPr id="24" name="Content Placeholder 2">
                <a:extLst>
                  <a:ext uri="{FF2B5EF4-FFF2-40B4-BE49-F238E27FC236}">
                    <a16:creationId xmlns:a16="http://schemas.microsoft.com/office/drawing/2014/main" id="{C71A9CE3-A84A-4A28-AC10-F2065BB9FCCF}"/>
                  </a:ext>
                </a:extLst>
              </p:cNvPr>
              <p:cNvSpPr txBox="1">
                <a:spLocks noRot="1" noChangeAspect="1" noMove="1" noResize="1" noEditPoints="1" noAdjustHandles="1" noChangeArrowheads="1" noChangeShapeType="1" noTextEdit="1"/>
              </p:cNvSpPr>
              <p:nvPr/>
            </p:nvSpPr>
            <p:spPr>
              <a:xfrm>
                <a:off x="6787356" y="1238951"/>
                <a:ext cx="5152677" cy="548326"/>
              </a:xfrm>
              <a:prstGeom prst="rect">
                <a:avLst/>
              </a:prstGeom>
              <a:blipFill>
                <a:blip r:embed="rId8"/>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21B65B7C-8500-48AF-BA6A-72F77D9DB9FC}"/>
                  </a:ext>
                </a:extLst>
              </p:cNvPr>
              <p:cNvSpPr txBox="1"/>
              <p:nvPr/>
            </p:nvSpPr>
            <p:spPr>
              <a:xfrm>
                <a:off x="7542123" y="2941031"/>
                <a:ext cx="3592907" cy="8183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6</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15186</m:t>
                      </m:r>
                      <m:r>
                        <a:rPr lang="en-US" b="0" i="1" smtClean="0">
                          <a:solidFill>
                            <a:srgbClr val="FFFF00"/>
                          </a:solidFill>
                          <a:latin typeface="Cambria Math" panose="02040503050406030204" pitchFamily="18" charset="0"/>
                        </a:rPr>
                        <m:t> ∗</m:t>
                      </m:r>
                      <m:rad>
                        <m:radPr>
                          <m:degHide m:val="on"/>
                          <m:ctrlPr>
                            <a:rPr lang="en-US" i="1" smtClean="0">
                              <a:solidFill>
                                <a:srgbClr val="FFFF00"/>
                              </a:solidFill>
                              <a:latin typeface="Cambria Math" panose="02040503050406030204" pitchFamily="18" charset="0"/>
                            </a:rPr>
                          </m:ctrlPr>
                        </m:radPr>
                        <m:deg/>
                        <m:e>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30</m:t>
                              </m:r>
                            </m:den>
                          </m:f>
                          <m:r>
                            <a:rPr lang="en-US" b="0" i="1" smtClean="0">
                              <a:solidFill>
                                <a:srgbClr val="FFFF00"/>
                              </a:solidFill>
                              <a:latin typeface="Cambria Math" panose="02040503050406030204" pitchFamily="18" charset="0"/>
                            </a:rPr>
                            <m:t>+</m:t>
                          </m:r>
                          <m:f>
                            <m:fPr>
                              <m:ctrlPr>
                                <a:rPr lang="en-US" b="0" i="1" smtClean="0">
                                  <a:solidFill>
                                    <a:srgbClr val="FFFF00"/>
                                  </a:solidFill>
                                  <a:latin typeface="Cambria Math" panose="02040503050406030204" pitchFamily="18" charset="0"/>
                                </a:rPr>
                              </m:ctrlPr>
                            </m:fPr>
                            <m:num>
                              <m:r>
                                <a:rPr lang="en-US" b="0" i="1" smtClean="0">
                                  <a:solidFill>
                                    <a:srgbClr val="FFFF00"/>
                                  </a:solidFill>
                                  <a:latin typeface="Cambria Math" panose="02040503050406030204" pitchFamily="18" charset="0"/>
                                </a:rPr>
                                <m:t>1</m:t>
                              </m:r>
                            </m:num>
                            <m:den>
                              <m:r>
                                <a:rPr lang="en-US" b="0" i="1" smtClean="0">
                                  <a:solidFill>
                                    <a:srgbClr val="FFFF00"/>
                                  </a:solidFill>
                                  <a:latin typeface="Cambria Math" panose="02040503050406030204" pitchFamily="18" charset="0"/>
                                </a:rPr>
                                <m:t>21</m:t>
                              </m:r>
                            </m:den>
                          </m:f>
                        </m:e>
                      </m:rad>
                    </m:oMath>
                  </m:oMathPara>
                </a14:m>
                <a:endParaRPr lang="en-US" dirty="0"/>
              </a:p>
            </p:txBody>
          </p:sp>
        </mc:Choice>
        <mc:Fallback xmlns="">
          <p:sp>
            <p:nvSpPr>
              <p:cNvPr id="25" name="TextBox 24">
                <a:extLst>
                  <a:ext uri="{FF2B5EF4-FFF2-40B4-BE49-F238E27FC236}">
                    <a16:creationId xmlns:a16="http://schemas.microsoft.com/office/drawing/2014/main" id="{21B65B7C-8500-48AF-BA6A-72F77D9DB9FC}"/>
                  </a:ext>
                </a:extLst>
              </p:cNvPr>
              <p:cNvSpPr txBox="1">
                <a:spLocks noRot="1" noChangeAspect="1" noMove="1" noResize="1" noEditPoints="1" noAdjustHandles="1" noChangeArrowheads="1" noChangeShapeType="1" noTextEdit="1"/>
              </p:cNvSpPr>
              <p:nvPr/>
            </p:nvSpPr>
            <p:spPr>
              <a:xfrm>
                <a:off x="7542123" y="2941031"/>
                <a:ext cx="3592907" cy="818366"/>
              </a:xfrm>
              <a:prstGeom prst="rect">
                <a:avLst/>
              </a:prstGeom>
              <a:blipFill>
                <a:blip r:embed="rId9"/>
                <a:stretch>
                  <a:fillRect/>
                </a:stretch>
              </a:blipFill>
            </p:spPr>
            <p:txBody>
              <a:bodyPr/>
              <a:lstStyle/>
              <a:p>
                <a:r>
                  <a:rPr lang="en-US">
                    <a:noFill/>
                  </a:rPr>
                  <a:t> </a:t>
                </a:r>
              </a:p>
            </p:txBody>
          </p:sp>
        </mc:Fallback>
      </mc:AlternateContent>
      <p:sp>
        <p:nvSpPr>
          <p:cNvPr id="26" name="Content Placeholder 2">
            <a:extLst>
              <a:ext uri="{FF2B5EF4-FFF2-40B4-BE49-F238E27FC236}">
                <a16:creationId xmlns:a16="http://schemas.microsoft.com/office/drawing/2014/main" id="{2E39CFEB-4C95-43F5-90FA-743B5BB042E7}"/>
              </a:ext>
            </a:extLst>
          </p:cNvPr>
          <p:cNvSpPr txBox="1">
            <a:spLocks/>
          </p:cNvSpPr>
          <p:nvPr/>
        </p:nvSpPr>
        <p:spPr>
          <a:xfrm>
            <a:off x="3883333" y="1276385"/>
            <a:ext cx="2280069" cy="1738537"/>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000" b="1" dirty="0">
                <a:solidFill>
                  <a:srgbClr val="66FF33"/>
                </a:solidFill>
              </a:rPr>
              <a:t>Note:  The pooled standard deviation is based on an assumption that the two populations have the same standard deviation.  If this is the case, then the two sample standard deviations are separate estimates of the same value. Therefore “pooling” is just us taking a weighted average of the two estimates of the single (by assumption) population standard deviation. </a:t>
            </a:r>
          </a:p>
        </p:txBody>
      </p:sp>
      <p:sp>
        <p:nvSpPr>
          <p:cNvPr id="28" name="Content Placeholder 2">
            <a:extLst>
              <a:ext uri="{FF2B5EF4-FFF2-40B4-BE49-F238E27FC236}">
                <a16:creationId xmlns:a16="http://schemas.microsoft.com/office/drawing/2014/main" id="{85754915-C0C3-4955-87C6-EF9A13607FC1}"/>
              </a:ext>
            </a:extLst>
          </p:cNvPr>
          <p:cNvSpPr txBox="1">
            <a:spLocks/>
          </p:cNvSpPr>
          <p:nvPr/>
        </p:nvSpPr>
        <p:spPr>
          <a:xfrm>
            <a:off x="10992825" y="3938913"/>
            <a:ext cx="1100218" cy="410672"/>
          </a:xfrm>
          <a:prstGeom prst="rect">
            <a:avLst/>
          </a:prstGeom>
          <a:ln>
            <a:no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sz="1200" b="1" dirty="0">
                <a:solidFill>
                  <a:srgbClr val="FF0000"/>
                </a:solidFill>
              </a:rPr>
              <a:t>Matches SAS!</a:t>
            </a:r>
          </a:p>
        </p:txBody>
      </p:sp>
      <p:cxnSp>
        <p:nvCxnSpPr>
          <p:cNvPr id="29" name="Straight Arrow Connector 28">
            <a:extLst>
              <a:ext uri="{FF2B5EF4-FFF2-40B4-BE49-F238E27FC236}">
                <a16:creationId xmlns:a16="http://schemas.microsoft.com/office/drawing/2014/main" id="{B857D495-0F27-469A-97B6-4BF01298B8F3}"/>
              </a:ext>
            </a:extLst>
          </p:cNvPr>
          <p:cNvCxnSpPr>
            <a:cxnSpLocks/>
            <a:stCxn id="28" idx="1"/>
          </p:cNvCxnSpPr>
          <p:nvPr/>
        </p:nvCxnSpPr>
        <p:spPr>
          <a:xfrm flipH="1">
            <a:off x="10051726" y="4144249"/>
            <a:ext cx="941099"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D644EF1C-FD5D-477B-B716-5445E18EED2D}"/>
              </a:ext>
            </a:extLst>
          </p:cNvPr>
          <p:cNvPicPr>
            <a:picLocks noChangeAspect="1"/>
          </p:cNvPicPr>
          <p:nvPr/>
        </p:nvPicPr>
        <p:blipFill>
          <a:blip r:embed="rId10"/>
          <a:stretch>
            <a:fillRect/>
          </a:stretch>
        </p:blipFill>
        <p:spPr>
          <a:xfrm>
            <a:off x="346101" y="3051624"/>
            <a:ext cx="3543906" cy="1046429"/>
          </a:xfrm>
          <a:prstGeom prst="rect">
            <a:avLst/>
          </a:prstGeom>
        </p:spPr>
      </p:pic>
      <p:sp>
        <p:nvSpPr>
          <p:cNvPr id="10" name="Rectangle 9">
            <a:extLst>
              <a:ext uri="{FF2B5EF4-FFF2-40B4-BE49-F238E27FC236}">
                <a16:creationId xmlns:a16="http://schemas.microsoft.com/office/drawing/2014/main" id="{CF3DD1DA-BD99-433A-AC12-4EBA09C221F4}"/>
              </a:ext>
            </a:extLst>
          </p:cNvPr>
          <p:cNvSpPr/>
          <p:nvPr/>
        </p:nvSpPr>
        <p:spPr>
          <a:xfrm>
            <a:off x="2034063" y="3110294"/>
            <a:ext cx="435488" cy="547306"/>
          </a:xfrm>
          <a:prstGeom prst="rect">
            <a:avLst/>
          </a:prstGeom>
          <a:noFill/>
          <a:ln w="38100">
            <a:solidFill>
              <a:srgbClr val="66FFFF"/>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A54B8210-0BC4-4360-BB0C-D8DC8327EBCF}"/>
              </a:ext>
            </a:extLst>
          </p:cNvPr>
          <p:cNvSpPr/>
          <p:nvPr/>
        </p:nvSpPr>
        <p:spPr>
          <a:xfrm>
            <a:off x="2034063" y="3670948"/>
            <a:ext cx="435488" cy="205335"/>
          </a:xfrm>
          <a:prstGeom prst="rect">
            <a:avLst/>
          </a:prstGeom>
          <a:noFill/>
          <a:ln w="38100">
            <a:solidFill>
              <a:srgbClr val="66FF33"/>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7D7B132D-D125-4B4A-A83E-FE5419BD7ACD}"/>
              </a:ext>
            </a:extLst>
          </p:cNvPr>
          <p:cNvSpPr/>
          <p:nvPr/>
        </p:nvSpPr>
        <p:spPr>
          <a:xfrm>
            <a:off x="2489574" y="3653308"/>
            <a:ext cx="367092" cy="217765"/>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5" name="Group 34">
            <a:extLst>
              <a:ext uri="{FF2B5EF4-FFF2-40B4-BE49-F238E27FC236}">
                <a16:creationId xmlns:a16="http://schemas.microsoft.com/office/drawing/2014/main" id="{7B4A7585-9C7E-402A-8EFC-E6EDC4101D56}"/>
              </a:ext>
            </a:extLst>
          </p:cNvPr>
          <p:cNvGrpSpPr/>
          <p:nvPr/>
        </p:nvGrpSpPr>
        <p:grpSpPr>
          <a:xfrm>
            <a:off x="7542123" y="3958632"/>
            <a:ext cx="2449532" cy="558290"/>
            <a:chOff x="7542123" y="3958632"/>
            <a:chExt cx="2449532" cy="558290"/>
          </a:xfrm>
        </p:grpSpPr>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F3A3CF3-B8C5-4442-8331-ABFA1048D8A6}"/>
                    </a:ext>
                  </a:extLst>
                </p:cNvPr>
                <p:cNvSpPr txBox="1"/>
                <p:nvPr/>
              </p:nvSpPr>
              <p:spPr>
                <a:xfrm>
                  <a:off x="7568818" y="4072586"/>
                  <a:ext cx="236160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solidFill>
                              <a:srgbClr val="FFFF00"/>
                            </a:solidFill>
                            <a:latin typeface="Cambria Math" panose="02040503050406030204" pitchFamily="18" charset="0"/>
                          </a:rPr>
                          <m:t>𝑆𝐸</m:t>
                        </m:r>
                        <m:r>
                          <a:rPr lang="en-US" i="1" smtClean="0">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2</m:t>
                            </m:r>
                          </m:sub>
                        </m:sSub>
                        <m:r>
                          <a:rPr lang="en-US" i="1">
                            <a:solidFill>
                              <a:srgbClr val="FFFF00"/>
                            </a:solidFill>
                            <a:latin typeface="Cambria Math" panose="02040503050406030204" pitchFamily="18" charset="0"/>
                          </a:rPr>
                          <m:t>−</m:t>
                        </m:r>
                        <m:sSub>
                          <m:sSubPr>
                            <m:ctrlPr>
                              <a:rPr lang="en-US" i="1">
                                <a:solidFill>
                                  <a:srgbClr val="FFFF00"/>
                                </a:solidFill>
                                <a:latin typeface="Cambria Math" panose="02040503050406030204" pitchFamily="18" charset="0"/>
                              </a:rPr>
                            </m:ctrlPr>
                          </m:sSubPr>
                          <m:e>
                            <m:r>
                              <a:rPr lang="en-US" i="1">
                                <a:solidFill>
                                  <a:srgbClr val="FFFF00"/>
                                </a:solidFill>
                                <a:latin typeface="Cambria Math" panose="02040503050406030204" pitchFamily="18" charset="0"/>
                              </a:rPr>
                              <m:t>Ȳ</m:t>
                            </m:r>
                          </m:e>
                          <m:sub>
                            <m:r>
                              <a:rPr lang="en-US" i="1">
                                <a:solidFill>
                                  <a:srgbClr val="FFFF00"/>
                                </a:solidFill>
                                <a:latin typeface="Cambria Math" panose="02040503050406030204" pitchFamily="18" charset="0"/>
                              </a:rPr>
                              <m:t>1</m:t>
                            </m:r>
                          </m:sub>
                        </m:sSub>
                        <m:r>
                          <m:rPr>
                            <m:nor/>
                          </m:rPr>
                          <a:rPr lang="en-US" dirty="0" smtClean="0">
                            <a:solidFill>
                              <a:srgbClr val="FFFF00"/>
                            </a:solidFill>
                          </a:rPr>
                          <m:t>)</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1</m:t>
                        </m:r>
                        <m:r>
                          <a:rPr lang="en-US" b="0" i="1" smtClean="0">
                            <a:solidFill>
                              <a:srgbClr val="FFFF00"/>
                            </a:solidFill>
                            <a:latin typeface="Cambria Math" panose="02040503050406030204" pitchFamily="18" charset="0"/>
                          </a:rPr>
                          <m:t>.</m:t>
                        </m:r>
                        <m:r>
                          <a:rPr lang="en-US" b="0" i="1" smtClean="0">
                            <a:solidFill>
                              <a:srgbClr val="FFFF00"/>
                            </a:solidFill>
                            <a:latin typeface="Cambria Math" panose="02040503050406030204" pitchFamily="18" charset="0"/>
                          </a:rPr>
                          <m:t>75034</m:t>
                        </m:r>
                      </m:oMath>
                    </m:oMathPara>
                  </a14:m>
                  <a:endParaRPr lang="en-US" dirty="0"/>
                </a:p>
              </p:txBody>
            </p:sp>
          </mc:Choice>
          <mc:Fallback xmlns="">
            <p:sp>
              <p:nvSpPr>
                <p:cNvPr id="27" name="TextBox 26">
                  <a:extLst>
                    <a:ext uri="{FF2B5EF4-FFF2-40B4-BE49-F238E27FC236}">
                      <a16:creationId xmlns:a16="http://schemas.microsoft.com/office/drawing/2014/main" id="{1F3A3CF3-B8C5-4442-8331-ABFA1048D8A6}"/>
                    </a:ext>
                  </a:extLst>
                </p:cNvPr>
                <p:cNvSpPr txBox="1">
                  <a:spLocks noRot="1" noChangeAspect="1" noMove="1" noResize="1" noEditPoints="1" noAdjustHandles="1" noChangeArrowheads="1" noChangeShapeType="1" noTextEdit="1"/>
                </p:cNvSpPr>
                <p:nvPr/>
              </p:nvSpPr>
              <p:spPr>
                <a:xfrm>
                  <a:off x="7568818" y="4072586"/>
                  <a:ext cx="2361609" cy="276999"/>
                </a:xfrm>
                <a:prstGeom prst="rect">
                  <a:avLst/>
                </a:prstGeom>
                <a:blipFill>
                  <a:blip r:embed="rId11"/>
                  <a:stretch>
                    <a:fillRect l="-2067" t="-8696" r="-2326" b="-32609"/>
                  </a:stretch>
                </a:blipFill>
              </p:spPr>
              <p:txBody>
                <a:bodyPr/>
                <a:lstStyle/>
                <a:p>
                  <a:r>
                    <a:rPr lang="en-US">
                      <a:noFill/>
                    </a:rPr>
                    <a:t> </a:t>
                  </a:r>
                </a:p>
              </p:txBody>
            </p:sp>
          </mc:Fallback>
        </mc:AlternateContent>
        <p:sp>
          <p:nvSpPr>
            <p:cNvPr id="34" name="Rectangle 33">
              <a:extLst>
                <a:ext uri="{FF2B5EF4-FFF2-40B4-BE49-F238E27FC236}">
                  <a16:creationId xmlns:a16="http://schemas.microsoft.com/office/drawing/2014/main" id="{4F87F372-BFE2-4314-BD06-B9D2AA9C2CAE}"/>
                </a:ext>
              </a:extLst>
            </p:cNvPr>
            <p:cNvSpPr/>
            <p:nvPr/>
          </p:nvSpPr>
          <p:spPr>
            <a:xfrm>
              <a:off x="7542123" y="3958632"/>
              <a:ext cx="2449532" cy="558290"/>
            </a:xfrm>
            <a:prstGeom prst="rect">
              <a:avLst/>
            </a:prstGeom>
            <a:noFill/>
            <a:ln w="28575">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202916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500"/>
                                        <p:tgtEl>
                                          <p:spTgt spid="14"/>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fade">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24"/>
                                        </p:tgtEl>
                                        <p:attrNameLst>
                                          <p:attrName>style.visibility</p:attrName>
                                        </p:attrNameLst>
                                      </p:cBhvr>
                                      <p:to>
                                        <p:strVal val="visible"/>
                                      </p:to>
                                    </p:set>
                                    <p:animEffect transition="in" filter="fade">
                                      <p:cBhvr>
                                        <p:cTn id="63" dur="500"/>
                                        <p:tgtEl>
                                          <p:spTgt spid="2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fade">
                                      <p:cBhvr>
                                        <p:cTn id="68" dur="500"/>
                                        <p:tgtEl>
                                          <p:spTgt spid="22"/>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500"/>
                                        <p:tgtEl>
                                          <p:spTgt spid="25"/>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35"/>
                                        </p:tgtEl>
                                        <p:attrNameLst>
                                          <p:attrName>style.visibility</p:attrName>
                                        </p:attrNameLst>
                                      </p:cBhvr>
                                      <p:to>
                                        <p:strVal val="visible"/>
                                      </p:to>
                                    </p:set>
                                    <p:animEffect transition="in" filter="fade">
                                      <p:cBhvr>
                                        <p:cTn id="78" dur="500"/>
                                        <p:tgtEl>
                                          <p:spTgt spid="35"/>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nodeType="clickEffect">
                                  <p:stCondLst>
                                    <p:cond delay="0"/>
                                  </p:stCondLst>
                                  <p:childTnLst>
                                    <p:set>
                                      <p:cBhvr>
                                        <p:cTn id="82" dur="1" fill="hold">
                                          <p:stCondLst>
                                            <p:cond delay="0"/>
                                          </p:stCondLst>
                                        </p:cTn>
                                        <p:tgtEl>
                                          <p:spTgt spid="29"/>
                                        </p:tgtEl>
                                        <p:attrNameLst>
                                          <p:attrName>style.visibility</p:attrName>
                                        </p:attrNameLst>
                                      </p:cBhvr>
                                      <p:to>
                                        <p:strVal val="visible"/>
                                      </p:to>
                                    </p:set>
                                    <p:animEffect transition="in" filter="fade">
                                      <p:cBhvr>
                                        <p:cTn id="83" dur="500"/>
                                        <p:tgtEl>
                                          <p:spTgt spid="29"/>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500"/>
                                        <p:tgtEl>
                                          <p:spTgt spid="28"/>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31"/>
                                        </p:tgtEl>
                                        <p:attrNameLst>
                                          <p:attrName>style.visibility</p:attrName>
                                        </p:attrNameLst>
                                      </p:cBhvr>
                                      <p:to>
                                        <p:strVal val="visible"/>
                                      </p:to>
                                    </p:set>
                                    <p:animEffect transition="in" filter="fade">
                                      <p:cBhvr>
                                        <p:cTn id="89"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1" grpId="0"/>
      <p:bldP spid="12" grpId="0"/>
      <p:bldP spid="13" grpId="0" animBg="1"/>
      <p:bldP spid="14" grpId="0"/>
      <p:bldP spid="22" grpId="0"/>
      <p:bldP spid="23" grpId="0"/>
      <p:bldP spid="24" grpId="0"/>
      <p:bldP spid="25" grpId="0"/>
      <p:bldP spid="26" grpId="0"/>
      <p:bldP spid="28" grpId="0"/>
      <p:bldP spid="10" grpId="0" animBg="1"/>
      <p:bldP spid="18" grpId="0" animBg="1"/>
      <p:bldP spid="3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F7D8A-EF1F-4FE8-8387-FD1D079F0AAE}"/>
              </a:ext>
            </a:extLst>
          </p:cNvPr>
          <p:cNvSpPr>
            <a:spLocks noGrp="1"/>
          </p:cNvSpPr>
          <p:nvPr>
            <p:ph type="title"/>
          </p:nvPr>
        </p:nvSpPr>
        <p:spPr>
          <a:xfrm>
            <a:off x="572336" y="108893"/>
            <a:ext cx="10131425" cy="598599"/>
          </a:xfrm>
        </p:spPr>
        <p:txBody>
          <a:bodyPr>
            <a:normAutofit fontScale="90000"/>
          </a:bodyPr>
          <a:lstStyle/>
          <a:p>
            <a:pPr algn="ctr"/>
            <a:r>
              <a:rPr lang="en-US" dirty="0"/>
              <a:t>5f – R code</a:t>
            </a:r>
          </a:p>
        </p:txBody>
      </p:sp>
      <p:sp>
        <p:nvSpPr>
          <p:cNvPr id="4" name="Content Placeholder 2">
            <a:extLst>
              <a:ext uri="{FF2B5EF4-FFF2-40B4-BE49-F238E27FC236}">
                <a16:creationId xmlns:a16="http://schemas.microsoft.com/office/drawing/2014/main" id="{4972B36B-1E3D-4950-9606-EF6637BF78A9}"/>
              </a:ext>
            </a:extLst>
          </p:cNvPr>
          <p:cNvSpPr>
            <a:spLocks noGrp="1"/>
          </p:cNvSpPr>
          <p:nvPr>
            <p:ph idx="1"/>
          </p:nvPr>
        </p:nvSpPr>
        <p:spPr>
          <a:xfrm>
            <a:off x="199121" y="707492"/>
            <a:ext cx="11793758" cy="707492"/>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Inspect and run this R Code and compare the results (t statistic, p-value, and confidence interval) to those you found in SAS.  To run the code, simply copy and paste the code below into R.  </a:t>
            </a:r>
          </a:p>
        </p:txBody>
      </p:sp>
      <p:sp>
        <p:nvSpPr>
          <p:cNvPr id="5" name="Content Placeholder 2">
            <a:extLst>
              <a:ext uri="{FF2B5EF4-FFF2-40B4-BE49-F238E27FC236}">
                <a16:creationId xmlns:a16="http://schemas.microsoft.com/office/drawing/2014/main" id="{34F2F740-7E43-46F3-9584-A8F6131D015D}"/>
              </a:ext>
            </a:extLst>
          </p:cNvPr>
          <p:cNvSpPr txBox="1">
            <a:spLocks/>
          </p:cNvSpPr>
          <p:nvPr/>
        </p:nvSpPr>
        <p:spPr>
          <a:xfrm>
            <a:off x="2302684" y="1606479"/>
            <a:ext cx="7341899" cy="1457095"/>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Fired = c(34, 37, 37, 38, 41, 42, 43, 44, 44, 45, 45, 45, 46, 48, 49, 53, 53, 54, 54, 55, 56)</a:t>
            </a:r>
          </a:p>
          <a:p>
            <a:pPr marL="400050" marR="0" indent="0">
              <a:lnSpc>
                <a:spcPct val="115000"/>
              </a:lnSpc>
              <a:spcBef>
                <a:spcPts val="0"/>
              </a:spcBef>
              <a:spcAft>
                <a:spcPts val="1000"/>
              </a:spcAft>
              <a:buNone/>
            </a:pP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Not_fired = c(27, 33, 36, 37, 38, 38, 39, 42, 42, 43, 43, 44, 44, 44, 45, 45, 45, 45, 46, 46, 47, 47, 48, 48, 49, 49, 51, 51, 52, 54)</a:t>
            </a:r>
          </a:p>
          <a:p>
            <a:pPr marL="400050" marR="0" indent="0">
              <a:lnSpc>
                <a:spcPct val="115000"/>
              </a:lnSpc>
              <a:spcBef>
                <a:spcPts val="0"/>
              </a:spcBef>
              <a:spcAft>
                <a:spcPts val="1000"/>
              </a:spcAft>
              <a:buNone/>
            </a:pP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t.test</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(x = Fired, y = Not_fired, conf.int = .95,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var.equal</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 = TRUE, alternative = "</a:t>
            </a:r>
            <a:r>
              <a:rPr lang="en-US" sz="1400" b="1" i="1" dirty="0" err="1">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two.sided</a:t>
            </a:r>
            <a:r>
              <a:rPr lang="en-US" sz="1400" b="1" i="1"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400" dirty="0">
              <a:solidFill>
                <a:srgbClr val="66FFFF"/>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D05CC898-6BB8-4049-871C-D24867E2E85A}"/>
              </a:ext>
            </a:extLst>
          </p:cNvPr>
          <p:cNvPicPr>
            <a:picLocks noChangeAspect="1"/>
          </p:cNvPicPr>
          <p:nvPr/>
        </p:nvPicPr>
        <p:blipFill>
          <a:blip r:embed="rId2"/>
          <a:stretch>
            <a:fillRect/>
          </a:stretch>
        </p:blipFill>
        <p:spPr>
          <a:xfrm>
            <a:off x="4031262" y="3934790"/>
            <a:ext cx="6505575" cy="1866900"/>
          </a:xfrm>
          <a:prstGeom prst="rect">
            <a:avLst/>
          </a:prstGeom>
        </p:spPr>
      </p:pic>
      <p:cxnSp>
        <p:nvCxnSpPr>
          <p:cNvPr id="9" name="Straight Arrow Connector 8">
            <a:extLst>
              <a:ext uri="{FF2B5EF4-FFF2-40B4-BE49-F238E27FC236}">
                <a16:creationId xmlns:a16="http://schemas.microsoft.com/office/drawing/2014/main" id="{A964559A-C311-4258-99F1-7DF7BFA40071}"/>
              </a:ext>
            </a:extLst>
          </p:cNvPr>
          <p:cNvCxnSpPr>
            <a:cxnSpLocks/>
          </p:cNvCxnSpPr>
          <p:nvPr/>
        </p:nvCxnSpPr>
        <p:spPr>
          <a:xfrm flipH="1">
            <a:off x="7576575" y="3739696"/>
            <a:ext cx="846584" cy="71937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1A0F54FA-2DE6-4DE5-A925-0B4AA93774AF}"/>
              </a:ext>
            </a:extLst>
          </p:cNvPr>
          <p:cNvSpPr/>
          <p:nvPr/>
        </p:nvSpPr>
        <p:spPr>
          <a:xfrm>
            <a:off x="8350168" y="3375606"/>
            <a:ext cx="1199015" cy="364090"/>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bg1"/>
                </a:solidFill>
              </a:rPr>
              <a:t>Pvalue</a:t>
            </a:r>
            <a:r>
              <a:rPr lang="en-US" sz="1200" dirty="0">
                <a:solidFill>
                  <a:schemeClr val="bg1"/>
                </a:solidFill>
              </a:rPr>
              <a:t>!</a:t>
            </a:r>
          </a:p>
        </p:txBody>
      </p:sp>
      <p:sp>
        <p:nvSpPr>
          <p:cNvPr id="12" name="Rectangle: Rounded Corners 11">
            <a:extLst>
              <a:ext uri="{FF2B5EF4-FFF2-40B4-BE49-F238E27FC236}">
                <a16:creationId xmlns:a16="http://schemas.microsoft.com/office/drawing/2014/main" id="{54AA2B02-F986-49EA-83AD-93B40EACDCBF}"/>
              </a:ext>
            </a:extLst>
          </p:cNvPr>
          <p:cNvSpPr/>
          <p:nvPr/>
        </p:nvSpPr>
        <p:spPr>
          <a:xfrm>
            <a:off x="199121" y="3475722"/>
            <a:ext cx="2456198" cy="1583512"/>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chemeClr val="bg1"/>
                </a:solidFill>
              </a:rPr>
              <a:t>Test Statistic and </a:t>
            </a:r>
          </a:p>
          <a:p>
            <a:r>
              <a:rPr lang="en-US" sz="1200" dirty="0">
                <a:solidFill>
                  <a:schemeClr val="bg1"/>
                </a:solidFill>
              </a:rPr>
              <a:t>95% Confidence Interval </a:t>
            </a:r>
          </a:p>
        </p:txBody>
      </p:sp>
      <p:cxnSp>
        <p:nvCxnSpPr>
          <p:cNvPr id="13" name="Straight Arrow Connector 12">
            <a:extLst>
              <a:ext uri="{FF2B5EF4-FFF2-40B4-BE49-F238E27FC236}">
                <a16:creationId xmlns:a16="http://schemas.microsoft.com/office/drawing/2014/main" id="{3CCEC7B0-DBFD-4D38-BC1E-D3E4D77382D0}"/>
              </a:ext>
            </a:extLst>
          </p:cNvPr>
          <p:cNvCxnSpPr>
            <a:cxnSpLocks/>
          </p:cNvCxnSpPr>
          <p:nvPr/>
        </p:nvCxnSpPr>
        <p:spPr>
          <a:xfrm>
            <a:off x="2652557" y="4725244"/>
            <a:ext cx="1538999" cy="39906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37916FE0-A983-4638-B76E-5A17EE05F081}"/>
              </a:ext>
            </a:extLst>
          </p:cNvPr>
          <p:cNvCxnSpPr>
            <a:cxnSpLocks/>
          </p:cNvCxnSpPr>
          <p:nvPr/>
        </p:nvCxnSpPr>
        <p:spPr>
          <a:xfrm>
            <a:off x="2652557" y="4228629"/>
            <a:ext cx="1458906" cy="3099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9874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7615-255F-2808-1883-81AA77615F06}"/>
              </a:ext>
            </a:extLst>
          </p:cNvPr>
          <p:cNvSpPr>
            <a:spLocks noGrp="1"/>
          </p:cNvSpPr>
          <p:nvPr>
            <p:ph type="title"/>
          </p:nvPr>
        </p:nvSpPr>
        <p:spPr>
          <a:xfrm>
            <a:off x="742951" y="2541270"/>
            <a:ext cx="10131425" cy="1456267"/>
          </a:xfrm>
        </p:spPr>
        <p:txBody>
          <a:bodyPr/>
          <a:lstStyle/>
          <a:p>
            <a:r>
              <a:rPr lang="en-US" dirty="0"/>
              <a:t>One Sided test for Age Discrimination Example</a:t>
            </a:r>
          </a:p>
        </p:txBody>
      </p:sp>
    </p:spTree>
    <p:extLst>
      <p:ext uri="{BB962C8B-B14F-4D97-AF65-F5344CB8AC3E}">
        <p14:creationId xmlns:p14="http://schemas.microsoft.com/office/powerpoint/2010/main" val="254476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 email&#10;&#10;Description automatically generated">
            <a:extLst>
              <a:ext uri="{FF2B5EF4-FFF2-40B4-BE49-F238E27FC236}">
                <a16:creationId xmlns:a16="http://schemas.microsoft.com/office/drawing/2014/main" id="{3BC4860A-8FB8-5C52-BA79-AC29E46D05DA}"/>
              </a:ext>
            </a:extLst>
          </p:cNvPr>
          <p:cNvPicPr>
            <a:picLocks noChangeAspect="1"/>
          </p:cNvPicPr>
          <p:nvPr/>
        </p:nvPicPr>
        <p:blipFill>
          <a:blip r:embed="rId2"/>
          <a:stretch>
            <a:fillRect/>
          </a:stretch>
        </p:blipFill>
        <p:spPr>
          <a:xfrm>
            <a:off x="1419311" y="1479031"/>
            <a:ext cx="9167847" cy="4978773"/>
          </a:xfrm>
          <a:prstGeom prst="rect">
            <a:avLst/>
          </a:prstGeom>
        </p:spPr>
      </p:pic>
      <p:sp>
        <p:nvSpPr>
          <p:cNvPr id="5" name="Title 1">
            <a:extLst>
              <a:ext uri="{FF2B5EF4-FFF2-40B4-BE49-F238E27FC236}">
                <a16:creationId xmlns:a16="http://schemas.microsoft.com/office/drawing/2014/main" id="{89FD61D8-8385-097E-0456-9E808141DAD0}"/>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6" name="Content Placeholder 2">
            <a:extLst>
              <a:ext uri="{FF2B5EF4-FFF2-40B4-BE49-F238E27FC236}">
                <a16:creationId xmlns:a16="http://schemas.microsoft.com/office/drawing/2014/main" id="{C6B74590-8230-3A34-DD66-E1AAF8455EF0}"/>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Tree>
    <p:extLst>
      <p:ext uri="{BB962C8B-B14F-4D97-AF65-F5344CB8AC3E}">
        <p14:creationId xmlns:p14="http://schemas.microsoft.com/office/powerpoint/2010/main" val="159120895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39051" y="831565"/>
            <a:ext cx="11793758" cy="1468378"/>
          </a:xfrm>
        </p:spPr>
        <p:txBody>
          <a:bodyPr>
            <a:normAutofit/>
          </a:bodyPr>
          <a:lstStyle/>
          <a:p>
            <a:pPr marL="171450" marR="0" indent="0">
              <a:lnSpc>
                <a:spcPct val="115000"/>
              </a:lnSpc>
              <a:spcBef>
                <a:spcPts val="0"/>
              </a:spcBef>
              <a:spcAft>
                <a:spcPts val="0"/>
              </a:spcAft>
              <a:buNone/>
            </a:pPr>
            <a:r>
              <a:rPr lang="en-US" sz="1700" dirty="0">
                <a:effectLst/>
                <a:latin typeface="Calibri" panose="020F0502020204030204" pitchFamily="34" charset="0"/>
                <a:ea typeface="Calibri" panose="020F0502020204030204" pitchFamily="34" charset="0"/>
                <a:cs typeface="Times New Roman" panose="02020603050405020304" pitchFamily="18" charset="0"/>
              </a:rPr>
              <a:t>5b. Now run a two sample t-test appropriate for this scientific problem. (Use SAS.) </a:t>
            </a:r>
            <a:r>
              <a:rPr lang="en-US" sz="1700" i="1" dirty="0">
                <a:effectLst/>
                <a:latin typeface="Calibri" panose="020F0502020204030204" pitchFamily="34" charset="0"/>
                <a:ea typeface="Calibri" panose="020F0502020204030204" pitchFamily="34" charset="0"/>
                <a:cs typeface="Times New Roman" panose="02020603050405020304" pitchFamily="18" charset="0"/>
              </a:rPr>
              <a:t>(Note: we may not have talked much about a two-sided versus a one-sided test.  If you would like to read the discussion on pg. 44 (Statistical Sleuth), you can run a one-sided test if it seems appropriate.  Otherwise, just run a two-sided test as in class.  There are also examples in the Statistics Bridge Course.)</a:t>
            </a:r>
            <a:r>
              <a:rPr lang="en-US" sz="1700" dirty="0">
                <a:effectLst/>
                <a:latin typeface="Calibri" panose="020F0502020204030204" pitchFamily="34" charset="0"/>
                <a:ea typeface="Calibri" panose="020F0502020204030204" pitchFamily="34" charset="0"/>
                <a:cs typeface="Times New Roman" panose="02020603050405020304" pitchFamily="18" charset="0"/>
              </a:rPr>
              <a:t> Be sure to include all six steps, a statistical conclusion, and scope of inference. </a:t>
            </a:r>
            <a:endParaRPr lang="en-US" sz="1700" dirty="0">
              <a:latin typeface="Calibri" panose="020F0502020204030204" pitchFamily="34" charset="0"/>
              <a:ea typeface="Calibri" panose="020F0502020204030204" pitchFamily="34" charset="0"/>
              <a:cs typeface="Times New Roman" panose="02020603050405020304" pitchFamily="18" charset="0"/>
            </a:endParaRPr>
          </a:p>
          <a:p>
            <a:pPr marL="0" indent="0">
              <a:buNone/>
            </a:pPr>
            <a:endParaRPr lang="en-US" dirty="0">
              <a:solidFill>
                <a:srgbClr val="66FFFF"/>
              </a:solidFill>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A8F7EC7E-479E-434D-85E8-E300D63B90AE}"/>
                  </a:ext>
                </a:extLst>
              </p:cNvPr>
              <p:cNvSpPr txBox="1">
                <a:spLocks/>
              </p:cNvSpPr>
              <p:nvPr/>
            </p:nvSpPr>
            <p:spPr>
              <a:xfrm>
                <a:off x="3432406" y="2683978"/>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0" smtClean="0">
                          <a:latin typeface="Cambria Math" panose="02040503050406030204" pitchFamily="18" charset="0"/>
                        </a:rPr>
                        <m:t>=</m:t>
                      </m:r>
                      <m:r>
                        <a:rPr lang="en-US" b="0" i="0" smtClean="0">
                          <a:latin typeface="Cambria Math" panose="02040503050406030204" pitchFamily="18" charset="0"/>
                        </a:rPr>
                        <m:t>0</m:t>
                      </m:r>
                    </m:oMath>
                  </m:oMathPara>
                </a14:m>
                <a:endParaRPr lang="en-US" dirty="0"/>
              </a:p>
            </p:txBody>
          </p:sp>
        </mc:Choice>
        <mc:Fallback xmlns="">
          <p:sp>
            <p:nvSpPr>
              <p:cNvPr id="4" name="Content Placeholder 2">
                <a:extLst>
                  <a:ext uri="{FF2B5EF4-FFF2-40B4-BE49-F238E27FC236}">
                    <a16:creationId xmlns:a16="http://schemas.microsoft.com/office/drawing/2014/main" id="{A8F7EC7E-479E-434D-85E8-E300D63B90AE}"/>
                  </a:ext>
                </a:extLst>
              </p:cNvPr>
              <p:cNvSpPr txBox="1">
                <a:spLocks noRot="1" noChangeAspect="1" noMove="1" noResize="1" noEditPoints="1" noAdjustHandles="1" noChangeArrowheads="1" noChangeShapeType="1" noTextEdit="1"/>
              </p:cNvSpPr>
              <p:nvPr/>
            </p:nvSpPr>
            <p:spPr>
              <a:xfrm>
                <a:off x="3432406" y="2683978"/>
                <a:ext cx="3340924" cy="573974"/>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49A9BA01-0CC8-47A6-BB1B-C481A6DD3C73}"/>
                  </a:ext>
                </a:extLst>
              </p:cNvPr>
              <p:cNvSpPr txBox="1">
                <a:spLocks/>
              </p:cNvSpPr>
              <p:nvPr/>
            </p:nvSpPr>
            <p:spPr>
              <a:xfrm>
                <a:off x="3432406" y="3020445"/>
                <a:ext cx="3340924" cy="573974"/>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𝑎</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𝑛𝑜𝑡</m:t>
                          </m:r>
                          <m:r>
                            <a:rPr lang="en-US" b="0" i="1" smtClean="0">
                              <a:latin typeface="Cambria Math" panose="02040503050406030204" pitchFamily="18" charset="0"/>
                            </a:rPr>
                            <m:t>_</m:t>
                          </m:r>
                          <m:r>
                            <a:rPr lang="en-US" b="0" i="1" smtClean="0">
                              <a:latin typeface="Cambria Math" panose="02040503050406030204" pitchFamily="18" charset="0"/>
                            </a:rPr>
                            <m:t>𝑓𝑖𝑟𝑒𝑑</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µ</m:t>
                          </m:r>
                        </m:e>
                        <m:sub>
                          <m:r>
                            <a:rPr lang="en-US" b="0" i="1" smtClean="0">
                              <a:latin typeface="Cambria Math" panose="02040503050406030204" pitchFamily="18" charset="0"/>
                            </a:rPr>
                            <m:t> </m:t>
                          </m:r>
                          <m:r>
                            <a:rPr lang="en-US" b="0" i="1" smtClean="0">
                              <a:latin typeface="Cambria Math" panose="02040503050406030204" pitchFamily="18" charset="0"/>
                            </a:rPr>
                            <m:t>𝑓𝑖𝑟𝑒𝑑</m:t>
                          </m:r>
                        </m:sub>
                      </m:sSub>
                      <m:r>
                        <a:rPr lang="en-US" b="0" i="1" smtClean="0">
                          <a:latin typeface="Cambria Math" panose="02040503050406030204" pitchFamily="18" charset="0"/>
                        </a:rPr>
                        <m:t>&lt; </m:t>
                      </m:r>
                      <m:r>
                        <a:rPr lang="en-US" b="0" i="0" smtClean="0">
                          <a:latin typeface="Cambria Math" panose="02040503050406030204" pitchFamily="18" charset="0"/>
                        </a:rPr>
                        <m:t>0</m:t>
                      </m:r>
                    </m:oMath>
                  </m:oMathPara>
                </a14:m>
                <a:endParaRPr lang="en-US" dirty="0"/>
              </a:p>
            </p:txBody>
          </p:sp>
        </mc:Choice>
        <mc:Fallback xmlns="">
          <p:sp>
            <p:nvSpPr>
              <p:cNvPr id="5" name="Content Placeholder 2">
                <a:extLst>
                  <a:ext uri="{FF2B5EF4-FFF2-40B4-BE49-F238E27FC236}">
                    <a16:creationId xmlns:a16="http://schemas.microsoft.com/office/drawing/2014/main" id="{49A9BA01-0CC8-47A6-BB1B-C481A6DD3C73}"/>
                  </a:ext>
                </a:extLst>
              </p:cNvPr>
              <p:cNvSpPr txBox="1">
                <a:spLocks noRot="1" noChangeAspect="1" noMove="1" noResize="1" noEditPoints="1" noAdjustHandles="1" noChangeArrowheads="1" noChangeShapeType="1" noTextEdit="1"/>
              </p:cNvSpPr>
              <p:nvPr/>
            </p:nvSpPr>
            <p:spPr>
              <a:xfrm>
                <a:off x="3432406" y="3020445"/>
                <a:ext cx="3340924" cy="573974"/>
              </a:xfrm>
              <a:prstGeom prst="rect">
                <a:avLst/>
              </a:prstGeom>
              <a:blipFill>
                <a:blip r:embed="rId3"/>
                <a:stretch>
                  <a:fillRect/>
                </a:stretch>
              </a:blipFill>
            </p:spPr>
            <p:txBody>
              <a:bodyPr/>
              <a:lstStyle/>
              <a:p>
                <a:r>
                  <a:rPr lang="en-US">
                    <a:noFill/>
                  </a:rPr>
                  <a:t> </a:t>
                </a:r>
              </a:p>
            </p:txBody>
          </p:sp>
        </mc:Fallback>
      </mc:AlternateContent>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400469" y="2683978"/>
            <a:ext cx="3257133"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1 identify the null and alternative hypothesis: </a:t>
            </a:r>
            <a:endParaRPr lang="en-US" dirty="0">
              <a:solidFill>
                <a:srgbClr val="FFFF00"/>
              </a:solidFill>
            </a:endParaRPr>
          </a:p>
        </p:txBody>
      </p:sp>
      <p:sp>
        <p:nvSpPr>
          <p:cNvPr id="7" name="Rectangle: Rounded Corners 6">
            <a:extLst>
              <a:ext uri="{FF2B5EF4-FFF2-40B4-BE49-F238E27FC236}">
                <a16:creationId xmlns:a16="http://schemas.microsoft.com/office/drawing/2014/main" id="{16324584-9D55-437B-8485-6267B3FEB54A}"/>
              </a:ext>
            </a:extLst>
          </p:cNvPr>
          <p:cNvSpPr/>
          <p:nvPr/>
        </p:nvSpPr>
        <p:spPr>
          <a:xfrm>
            <a:off x="7438830" y="2139203"/>
            <a:ext cx="4441695" cy="223749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Note: The accusation is that older people are being fired. This makes me think a one-sided test could be appropriate. </a:t>
            </a:r>
          </a:p>
          <a:p>
            <a:endParaRPr lang="en-US" sz="1600" dirty="0">
              <a:solidFill>
                <a:schemeClr val="bg1"/>
              </a:solidFill>
            </a:endParaRPr>
          </a:p>
          <a:p>
            <a:r>
              <a:rPr lang="en-US" sz="1600" dirty="0">
                <a:solidFill>
                  <a:schemeClr val="bg1"/>
                </a:solidFill>
              </a:rPr>
              <a:t>If older people are systematically getting fired more, it seems reasonable that the average age of those who have been fired would be higher than the average for those who are not fired.</a:t>
            </a:r>
          </a:p>
        </p:txBody>
      </p:sp>
      <p:cxnSp>
        <p:nvCxnSpPr>
          <p:cNvPr id="8" name="Straight Arrow Connector 7">
            <a:extLst>
              <a:ext uri="{FF2B5EF4-FFF2-40B4-BE49-F238E27FC236}">
                <a16:creationId xmlns:a16="http://schemas.microsoft.com/office/drawing/2014/main" id="{BB4D9888-0F94-48D1-8F3C-D313D51E7D37}"/>
              </a:ext>
            </a:extLst>
          </p:cNvPr>
          <p:cNvCxnSpPr>
            <a:cxnSpLocks/>
          </p:cNvCxnSpPr>
          <p:nvPr/>
        </p:nvCxnSpPr>
        <p:spPr>
          <a:xfrm flipH="1">
            <a:off x="6554312" y="3240689"/>
            <a:ext cx="884518"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6644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51961" y="844913"/>
            <a:ext cx="3479058" cy="524147"/>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2: Find the critical value, draw and shade the distribution. </a:t>
            </a:r>
            <a:endParaRPr lang="en-US" dirty="0">
              <a:solidFill>
                <a:srgbClr val="FFFF00"/>
              </a:solidFill>
            </a:endParaRPr>
          </a:p>
        </p:txBody>
      </p:sp>
      <p:pic>
        <p:nvPicPr>
          <p:cNvPr id="3" name="Picture 2">
            <a:extLst>
              <a:ext uri="{FF2B5EF4-FFF2-40B4-BE49-F238E27FC236}">
                <a16:creationId xmlns:a16="http://schemas.microsoft.com/office/drawing/2014/main" id="{18023BAB-740E-3C53-BF24-7B99EEF2F590}"/>
              </a:ext>
            </a:extLst>
          </p:cNvPr>
          <p:cNvPicPr>
            <a:picLocks noChangeAspect="1"/>
          </p:cNvPicPr>
          <p:nvPr/>
        </p:nvPicPr>
        <p:blipFill>
          <a:blip r:embed="rId2"/>
          <a:stretch>
            <a:fillRect/>
          </a:stretch>
        </p:blipFill>
        <p:spPr>
          <a:xfrm>
            <a:off x="6561438" y="2780150"/>
            <a:ext cx="3033812" cy="747461"/>
          </a:xfrm>
          <a:prstGeom prst="rect">
            <a:avLst/>
          </a:prstGeom>
        </p:spPr>
      </p:pic>
      <p:pic>
        <p:nvPicPr>
          <p:cNvPr id="15" name="Picture 14">
            <a:extLst>
              <a:ext uri="{FF2B5EF4-FFF2-40B4-BE49-F238E27FC236}">
                <a16:creationId xmlns:a16="http://schemas.microsoft.com/office/drawing/2014/main" id="{6F6E5AFB-4614-47CC-AC0E-5E06C8FCA5A5}"/>
              </a:ext>
            </a:extLst>
          </p:cNvPr>
          <p:cNvPicPr>
            <a:picLocks noChangeAspect="1"/>
          </p:cNvPicPr>
          <p:nvPr/>
        </p:nvPicPr>
        <p:blipFill>
          <a:blip r:embed="rId3"/>
          <a:stretch>
            <a:fillRect/>
          </a:stretch>
        </p:blipFill>
        <p:spPr>
          <a:xfrm>
            <a:off x="6387505" y="1168038"/>
            <a:ext cx="3231191" cy="1436085"/>
          </a:xfrm>
          <a:prstGeom prst="rect">
            <a:avLst/>
          </a:prstGeom>
        </p:spPr>
      </p:pic>
      <p:sp>
        <p:nvSpPr>
          <p:cNvPr id="18" name="Rectangle 17">
            <a:extLst>
              <a:ext uri="{FF2B5EF4-FFF2-40B4-BE49-F238E27FC236}">
                <a16:creationId xmlns:a16="http://schemas.microsoft.com/office/drawing/2014/main" id="{1FFD138E-A39F-4460-932B-72CC2B236EFA}"/>
              </a:ext>
            </a:extLst>
          </p:cNvPr>
          <p:cNvSpPr/>
          <p:nvPr/>
        </p:nvSpPr>
        <p:spPr>
          <a:xfrm>
            <a:off x="8566608" y="2790221"/>
            <a:ext cx="1014516" cy="507536"/>
          </a:xfrm>
          <a:prstGeom prst="rect">
            <a:avLst/>
          </a:prstGeom>
          <a:noFill/>
          <a:ln>
            <a:solidFill>
              <a:srgbClr val="FF0000"/>
            </a:solidFill>
          </a:ln>
          <a:effectLst>
            <a:outerShdw blurRad="50800" dist="50800" dir="5400000" algn="ctr" rotWithShape="0">
              <a:srgbClr val="FFFF00">
                <a:alpha val="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439A7833-8600-4EA2-BE65-0DA6EC569EFD}"/>
              </a:ext>
            </a:extLst>
          </p:cNvPr>
          <p:cNvPicPr>
            <a:picLocks noChangeAspect="1"/>
          </p:cNvPicPr>
          <p:nvPr/>
        </p:nvPicPr>
        <p:blipFill>
          <a:blip r:embed="rId4"/>
          <a:stretch>
            <a:fillRect/>
          </a:stretch>
        </p:blipFill>
        <p:spPr>
          <a:xfrm>
            <a:off x="199841" y="1421065"/>
            <a:ext cx="5659138" cy="4060063"/>
          </a:xfrm>
          <a:prstGeom prst="rect">
            <a:avLst/>
          </a:prstGeom>
        </p:spPr>
      </p:pic>
      <p:sp>
        <p:nvSpPr>
          <p:cNvPr id="21" name="TextBox 20">
            <a:extLst>
              <a:ext uri="{FF2B5EF4-FFF2-40B4-BE49-F238E27FC236}">
                <a16:creationId xmlns:a16="http://schemas.microsoft.com/office/drawing/2014/main" id="{812F1636-8D21-4B4D-A980-D5B2784E17A6}"/>
              </a:ext>
            </a:extLst>
          </p:cNvPr>
          <p:cNvSpPr txBox="1"/>
          <p:nvPr/>
        </p:nvSpPr>
        <p:spPr>
          <a:xfrm>
            <a:off x="6049300" y="4187049"/>
            <a:ext cx="5910931" cy="2585323"/>
          </a:xfrm>
          <a:prstGeom prst="rect">
            <a:avLst/>
          </a:prstGeom>
          <a:noFill/>
          <a:ln w="38100">
            <a:solidFill>
              <a:srgbClr val="FF0000"/>
            </a:solidFill>
          </a:ln>
        </p:spPr>
        <p:txBody>
          <a:bodyPr wrap="square" rtlCol="0">
            <a:spAutoFit/>
          </a:bodyPr>
          <a:lstStyle/>
          <a:p>
            <a:r>
              <a:rPr lang="en-US" dirty="0">
                <a:solidFill>
                  <a:srgbClr val="FFFF00"/>
                </a:solidFill>
              </a:rPr>
              <a:t>SAS also gives the one-sided p-value as 0.1385.</a:t>
            </a:r>
          </a:p>
          <a:p>
            <a:endParaRPr lang="en-US" dirty="0">
              <a:solidFill>
                <a:srgbClr val="FFFF00"/>
              </a:solidFill>
            </a:endParaRPr>
          </a:p>
          <a:p>
            <a:r>
              <a:rPr lang="en-US" dirty="0">
                <a:solidFill>
                  <a:srgbClr val="FFFF00"/>
                </a:solidFill>
              </a:rPr>
              <a:t>This means the probability of observing a test statistic as low or lower than -1.10, assuming the null hypothesis is true, is 13.85%.</a:t>
            </a:r>
          </a:p>
          <a:p>
            <a:endParaRPr lang="en-US" dirty="0">
              <a:solidFill>
                <a:srgbClr val="FFFF00"/>
              </a:solidFill>
            </a:endParaRPr>
          </a:p>
          <a:p>
            <a:r>
              <a:rPr lang="en-US" dirty="0">
                <a:solidFill>
                  <a:srgbClr val="FFFF00"/>
                </a:solidFill>
              </a:rPr>
              <a:t>In other words, the probability of a test statistic falling to the left of the red line in step 2 (due to random chance, assuming the null is true) is 13.85%. </a:t>
            </a:r>
          </a:p>
        </p:txBody>
      </p:sp>
      <p:sp>
        <p:nvSpPr>
          <p:cNvPr id="22" name="Rectangle: Rounded Corners 21">
            <a:extLst>
              <a:ext uri="{FF2B5EF4-FFF2-40B4-BE49-F238E27FC236}">
                <a16:creationId xmlns:a16="http://schemas.microsoft.com/office/drawing/2014/main" id="{C8247368-C88C-4526-AE15-9B6BAD1898C3}"/>
              </a:ext>
            </a:extLst>
          </p:cNvPr>
          <p:cNvSpPr/>
          <p:nvPr/>
        </p:nvSpPr>
        <p:spPr>
          <a:xfrm>
            <a:off x="363917" y="5813450"/>
            <a:ext cx="3887715" cy="909418"/>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For alpha = 0.05, the one-sided (left) t-test has a  t_critical value of -1.677.</a:t>
            </a:r>
          </a:p>
        </p:txBody>
      </p:sp>
      <p:cxnSp>
        <p:nvCxnSpPr>
          <p:cNvPr id="23" name="Straight Arrow Connector 22">
            <a:extLst>
              <a:ext uri="{FF2B5EF4-FFF2-40B4-BE49-F238E27FC236}">
                <a16:creationId xmlns:a16="http://schemas.microsoft.com/office/drawing/2014/main" id="{E5D87489-9F4A-4B9F-9110-1D2EFF7D0270}"/>
              </a:ext>
            </a:extLst>
          </p:cNvPr>
          <p:cNvCxnSpPr>
            <a:cxnSpLocks/>
          </p:cNvCxnSpPr>
          <p:nvPr/>
        </p:nvCxnSpPr>
        <p:spPr>
          <a:xfrm flipV="1">
            <a:off x="2202140" y="5239473"/>
            <a:ext cx="0" cy="5606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5" name="Content Placeholder 2">
            <a:extLst>
              <a:ext uri="{FF2B5EF4-FFF2-40B4-BE49-F238E27FC236}">
                <a16:creationId xmlns:a16="http://schemas.microsoft.com/office/drawing/2014/main" id="{057B99CE-C4B4-409A-BC99-8DD3ECC3C4BE}"/>
              </a:ext>
            </a:extLst>
          </p:cNvPr>
          <p:cNvSpPr txBox="1">
            <a:spLocks/>
          </p:cNvSpPr>
          <p:nvPr/>
        </p:nvSpPr>
        <p:spPr>
          <a:xfrm>
            <a:off x="6387505" y="626506"/>
            <a:ext cx="2779353" cy="524147"/>
          </a:xfrm>
          <a:prstGeom prst="rect">
            <a:avLst/>
          </a:prstGeom>
        </p:spPr>
        <p:txBody>
          <a:bodyPr vert="horz" lIns="91440" tIns="45720" rIns="91440" bIns="45720" rtlCol="0" anchor="ctr">
            <a:normAutofit fontScale="925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3: Find the test statistic</a:t>
            </a:r>
            <a:endParaRPr lang="en-US" dirty="0">
              <a:solidFill>
                <a:srgbClr val="FFFF00"/>
              </a:solidFill>
            </a:endParaRPr>
          </a:p>
        </p:txBody>
      </p:sp>
      <p:sp>
        <p:nvSpPr>
          <p:cNvPr id="26" name="Rectangle: Rounded Corners 25">
            <a:extLst>
              <a:ext uri="{FF2B5EF4-FFF2-40B4-BE49-F238E27FC236}">
                <a16:creationId xmlns:a16="http://schemas.microsoft.com/office/drawing/2014/main" id="{E2E2ED8F-9AC3-43EE-85D3-B08A9C92F4EA}"/>
              </a:ext>
            </a:extLst>
          </p:cNvPr>
          <p:cNvSpPr/>
          <p:nvPr/>
        </p:nvSpPr>
        <p:spPr>
          <a:xfrm>
            <a:off x="10189629" y="362662"/>
            <a:ext cx="1943857" cy="3263807"/>
          </a:xfrm>
          <a:prstGeom prst="roundRect">
            <a:avLst/>
          </a:prstGeom>
          <a:solidFill>
            <a:schemeClr val="accent1">
              <a:lumMod val="60000"/>
              <a:lumOff val="40000"/>
            </a:schemeClr>
          </a:solidFill>
          <a:ln w="28575">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bg1"/>
                </a:solidFill>
              </a:rPr>
              <a:t>From SAS we see that the one-sided (left) t-test for a difference in means, with 49 degrees of freedom and an equal variance assumption gives a test statistic of </a:t>
            </a:r>
          </a:p>
          <a:p>
            <a:r>
              <a:rPr lang="en-US" sz="1600" dirty="0">
                <a:solidFill>
                  <a:schemeClr val="bg1"/>
                </a:solidFill>
              </a:rPr>
              <a:t>-1.10</a:t>
            </a:r>
          </a:p>
        </p:txBody>
      </p:sp>
      <p:sp>
        <p:nvSpPr>
          <p:cNvPr id="27" name="Content Placeholder 2">
            <a:extLst>
              <a:ext uri="{FF2B5EF4-FFF2-40B4-BE49-F238E27FC236}">
                <a16:creationId xmlns:a16="http://schemas.microsoft.com/office/drawing/2014/main" id="{7CA63298-FF92-4675-A5B9-CEDF0D46DA2B}"/>
              </a:ext>
            </a:extLst>
          </p:cNvPr>
          <p:cNvSpPr txBox="1">
            <a:spLocks/>
          </p:cNvSpPr>
          <p:nvPr/>
        </p:nvSpPr>
        <p:spPr>
          <a:xfrm>
            <a:off x="5987778" y="3662902"/>
            <a:ext cx="2779353" cy="52414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4: Find the p-value</a:t>
            </a:r>
            <a:endParaRPr lang="en-US" dirty="0">
              <a:solidFill>
                <a:srgbClr val="FFFF00"/>
              </a:solidFill>
            </a:endParaRPr>
          </a:p>
        </p:txBody>
      </p:sp>
    </p:spTree>
    <p:extLst>
      <p:ext uri="{BB962C8B-B14F-4D97-AF65-F5344CB8AC3E}">
        <p14:creationId xmlns:p14="http://schemas.microsoft.com/office/powerpoint/2010/main" val="1175925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372102" y="68389"/>
            <a:ext cx="10131425" cy="763176"/>
          </a:xfrm>
        </p:spPr>
        <p:txBody>
          <a:bodyPr/>
          <a:lstStyle/>
          <a:p>
            <a:pPr algn="ctr"/>
            <a:r>
              <a:rPr lang="en-US" dirty="0"/>
              <a:t>Question 5b t-test</a:t>
            </a:r>
          </a:p>
        </p:txBody>
      </p:sp>
      <p:sp>
        <p:nvSpPr>
          <p:cNvPr id="6" name="Content Placeholder 2">
            <a:extLst>
              <a:ext uri="{FF2B5EF4-FFF2-40B4-BE49-F238E27FC236}">
                <a16:creationId xmlns:a16="http://schemas.microsoft.com/office/drawing/2014/main" id="{1FD0EDA5-DC2F-4582-9C6D-DC6C78D29B32}"/>
              </a:ext>
            </a:extLst>
          </p:cNvPr>
          <p:cNvSpPr txBox="1">
            <a:spLocks/>
          </p:cNvSpPr>
          <p:nvPr/>
        </p:nvSpPr>
        <p:spPr>
          <a:xfrm>
            <a:off x="285335" y="1051411"/>
            <a:ext cx="3257133" cy="55979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5 – reject or fail to reject: </a:t>
            </a:r>
            <a:endParaRPr lang="en-US" dirty="0">
              <a:solidFill>
                <a:srgbClr val="FFFF00"/>
              </a:solidFill>
            </a:endParaRPr>
          </a:p>
        </p:txBody>
      </p:sp>
      <p:sp>
        <p:nvSpPr>
          <p:cNvPr id="11" name="Content Placeholder 2">
            <a:extLst>
              <a:ext uri="{FF2B5EF4-FFF2-40B4-BE49-F238E27FC236}">
                <a16:creationId xmlns:a16="http://schemas.microsoft.com/office/drawing/2014/main" id="{FC986D31-1380-407C-ABA3-2816DCF33CC9}"/>
              </a:ext>
            </a:extLst>
          </p:cNvPr>
          <p:cNvSpPr txBox="1">
            <a:spLocks/>
          </p:cNvSpPr>
          <p:nvPr/>
        </p:nvSpPr>
        <p:spPr>
          <a:xfrm>
            <a:off x="285335" y="3339633"/>
            <a:ext cx="4026361" cy="559790"/>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b="1" dirty="0">
                <a:solidFill>
                  <a:srgbClr val="FFFF00"/>
                </a:solidFill>
              </a:rPr>
              <a:t>Step 6 – Conclusion with scope of inference statement and p-value: </a:t>
            </a:r>
            <a:endParaRPr lang="en-US" dirty="0">
              <a:solidFill>
                <a:srgbClr val="FFFF00"/>
              </a:solidFill>
            </a:endParaRPr>
          </a:p>
        </p:txBody>
      </p:sp>
      <p:sp>
        <p:nvSpPr>
          <p:cNvPr id="12" name="Content Placeholder 2">
            <a:extLst>
              <a:ext uri="{FF2B5EF4-FFF2-40B4-BE49-F238E27FC236}">
                <a16:creationId xmlns:a16="http://schemas.microsoft.com/office/drawing/2014/main" id="{D7D84F36-0EB8-4C69-A4C9-14314FE5C1D0}"/>
              </a:ext>
            </a:extLst>
          </p:cNvPr>
          <p:cNvSpPr txBox="1">
            <a:spLocks/>
          </p:cNvSpPr>
          <p:nvPr/>
        </p:nvSpPr>
        <p:spPr>
          <a:xfrm>
            <a:off x="372102" y="1720217"/>
            <a:ext cx="7677288" cy="83926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endParaRPr lang="en-US" dirty="0"/>
          </a:p>
        </p:txBody>
      </p:sp>
      <p:sp>
        <p:nvSpPr>
          <p:cNvPr id="13" name="Content Placeholder 2">
            <a:extLst>
              <a:ext uri="{FF2B5EF4-FFF2-40B4-BE49-F238E27FC236}">
                <a16:creationId xmlns:a16="http://schemas.microsoft.com/office/drawing/2014/main" id="{C61B1D65-282D-4E8C-87D3-26528EA583E2}"/>
              </a:ext>
            </a:extLst>
          </p:cNvPr>
          <p:cNvSpPr txBox="1">
            <a:spLocks/>
          </p:cNvSpPr>
          <p:nvPr/>
        </p:nvSpPr>
        <p:spPr>
          <a:xfrm>
            <a:off x="285335" y="1511499"/>
            <a:ext cx="10667443" cy="109650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We fail to reject the null hypothesis, and conclude that there is not statistically significant evidence that the true mean age of individuals who have been fired at the American Samoan government is greater than the mean age of the individuals who have not been fired (P-value = 0.1385, two sample, one-sided t-test). </a:t>
            </a:r>
          </a:p>
        </p:txBody>
      </p:sp>
      <p:sp>
        <p:nvSpPr>
          <p:cNvPr id="14" name="Content Placeholder 2">
            <a:extLst>
              <a:ext uri="{FF2B5EF4-FFF2-40B4-BE49-F238E27FC236}">
                <a16:creationId xmlns:a16="http://schemas.microsoft.com/office/drawing/2014/main" id="{6AB57204-3F43-4AEF-AFEE-B11E82512F08}"/>
              </a:ext>
            </a:extLst>
          </p:cNvPr>
          <p:cNvSpPr txBox="1">
            <a:spLocks/>
          </p:cNvSpPr>
          <p:nvPr/>
        </p:nvSpPr>
        <p:spPr>
          <a:xfrm>
            <a:off x="258640" y="3959911"/>
            <a:ext cx="11308190" cy="2374148"/>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t>As this was an observational study (we could not randomly assign ages to the subjects), we were studying the association between mean age and the fired vs not fired status of these individuals. In other words, a causal relationship regarding age and fired vs not fired status would not directly follow from these results.</a:t>
            </a:r>
          </a:p>
          <a:p>
            <a:pPr marL="0" indent="0">
              <a:buNone/>
            </a:pPr>
            <a:endParaRPr lang="en-US" dirty="0"/>
          </a:p>
          <a:p>
            <a:pPr marL="0" indent="0">
              <a:buNone/>
            </a:pPr>
            <a:r>
              <a:rPr lang="en-US" dirty="0"/>
              <a:t>Regarding generalization to a larger population, we are told that the sample we received is a random sample of the ages of fired and not fired people in the American Samoa government. This means it is reasonable to generalize our results to this larger population, and say we did not find statistically significant evidence of an association between increased age and a higher chance of being fired.</a:t>
            </a:r>
          </a:p>
        </p:txBody>
      </p:sp>
    </p:spTree>
    <p:extLst>
      <p:ext uri="{BB962C8B-B14F-4D97-AF65-F5344CB8AC3E}">
        <p14:creationId xmlns:p14="http://schemas.microsoft.com/office/powerpoint/2010/main" val="7825226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2C124A-222F-4557-A3A0-97BE7C73E24F}"/>
              </a:ext>
            </a:extLst>
          </p:cNvPr>
          <p:cNvSpPr>
            <a:spLocks noGrp="1"/>
          </p:cNvSpPr>
          <p:nvPr>
            <p:ph type="title"/>
          </p:nvPr>
        </p:nvSpPr>
        <p:spPr>
          <a:xfrm>
            <a:off x="438846" y="224644"/>
            <a:ext cx="10131425" cy="763176"/>
          </a:xfrm>
        </p:spPr>
        <p:txBody>
          <a:bodyPr/>
          <a:lstStyle/>
          <a:p>
            <a:pPr algn="ctr"/>
            <a:r>
              <a:rPr lang="en-US" dirty="0"/>
              <a:t>Question 5c p-value comparison</a:t>
            </a:r>
          </a:p>
        </p:txBody>
      </p:sp>
      <p:sp>
        <p:nvSpPr>
          <p:cNvPr id="3" name="Content Placeholder 2">
            <a:extLst>
              <a:ext uri="{FF2B5EF4-FFF2-40B4-BE49-F238E27FC236}">
                <a16:creationId xmlns:a16="http://schemas.microsoft.com/office/drawing/2014/main" id="{99D141D4-9E59-4608-AC07-0CF4F9767157}"/>
              </a:ext>
            </a:extLst>
          </p:cNvPr>
          <p:cNvSpPr>
            <a:spLocks noGrp="1"/>
          </p:cNvSpPr>
          <p:nvPr>
            <p:ph idx="1"/>
          </p:nvPr>
        </p:nvSpPr>
        <p:spPr>
          <a:xfrm>
            <a:off x="199121" y="1214750"/>
            <a:ext cx="11793758" cy="560654"/>
          </a:xfrm>
        </p:spPr>
        <p:txBody>
          <a:bodyPr>
            <a:normAutofit/>
          </a:bodyPr>
          <a:lstStyle/>
          <a:p>
            <a:pPr marL="171450" marR="0" indent="0">
              <a:lnSpc>
                <a:spcPct val="115000"/>
              </a:lnSpc>
              <a:spcBef>
                <a:spcPts val="0"/>
              </a:spcBef>
              <a:spcAft>
                <a:spcPts val="0"/>
              </a:spcAft>
              <a:buNone/>
            </a:pPr>
            <a:r>
              <a:rPr lang="en-US" sz="1800" dirty="0">
                <a:effectLst/>
                <a:latin typeface="Calibri" panose="020F0502020204030204" pitchFamily="34" charset="0"/>
                <a:ea typeface="Calibri" panose="020F0502020204030204" pitchFamily="34" charset="0"/>
                <a:cs typeface="Times New Roman" panose="02020603050405020304" pitchFamily="18" charset="0"/>
              </a:rPr>
              <a:t>5c. Compare the t-test p-value to the randomized p-value found in the previous sub-question.</a:t>
            </a:r>
          </a:p>
          <a:p>
            <a:pPr marL="0" indent="0">
              <a:buNone/>
            </a:pPr>
            <a:endParaRPr lang="en-US" dirty="0">
              <a:solidFill>
                <a:srgbClr val="66FFFF"/>
              </a:solidFill>
            </a:endParaRPr>
          </a:p>
        </p:txBody>
      </p:sp>
      <p:pic>
        <p:nvPicPr>
          <p:cNvPr id="4" name="Picture 3">
            <a:extLst>
              <a:ext uri="{FF2B5EF4-FFF2-40B4-BE49-F238E27FC236}">
                <a16:creationId xmlns:a16="http://schemas.microsoft.com/office/drawing/2014/main" id="{BFCD5822-0FA2-4848-9276-86F3F9A28FE5}"/>
              </a:ext>
            </a:extLst>
          </p:cNvPr>
          <p:cNvPicPr>
            <a:picLocks noChangeAspect="1"/>
          </p:cNvPicPr>
          <p:nvPr/>
        </p:nvPicPr>
        <p:blipFill>
          <a:blip r:embed="rId2"/>
          <a:stretch>
            <a:fillRect/>
          </a:stretch>
        </p:blipFill>
        <p:spPr>
          <a:xfrm>
            <a:off x="850075" y="3113184"/>
            <a:ext cx="3209925" cy="876300"/>
          </a:xfrm>
          <a:prstGeom prst="rect">
            <a:avLst/>
          </a:prstGeom>
        </p:spPr>
      </p:pic>
      <p:sp>
        <p:nvSpPr>
          <p:cNvPr id="5" name="Content Placeholder 2">
            <a:extLst>
              <a:ext uri="{FF2B5EF4-FFF2-40B4-BE49-F238E27FC236}">
                <a16:creationId xmlns:a16="http://schemas.microsoft.com/office/drawing/2014/main" id="{02480CC2-312A-4118-A204-E7926A9B4273}"/>
              </a:ext>
            </a:extLst>
          </p:cNvPr>
          <p:cNvSpPr txBox="1">
            <a:spLocks/>
          </p:cNvSpPr>
          <p:nvPr/>
        </p:nvSpPr>
        <p:spPr>
          <a:xfrm>
            <a:off x="122560" y="1855335"/>
            <a:ext cx="5630818" cy="876300"/>
          </a:xfrm>
          <a:prstGeom prst="rect">
            <a:avLst/>
          </a:prstGeom>
          <a:ln w="28575">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lvl="0" indent="0">
              <a:buNone/>
            </a:pPr>
            <a:r>
              <a:rPr lang="en-US" dirty="0">
                <a:solidFill>
                  <a:srgbClr val="FFFF00"/>
                </a:solidFill>
              </a:rPr>
              <a:t>One sided P-value from SAS t-test = 0.1385</a:t>
            </a:r>
          </a:p>
          <a:p>
            <a:pPr marL="0" lvl="0" indent="0">
              <a:buNone/>
            </a:pPr>
            <a:r>
              <a:rPr lang="en-US" dirty="0">
                <a:solidFill>
                  <a:srgbClr val="FFFF00"/>
                </a:solidFill>
              </a:rPr>
              <a:t>Therefore the two-directional p-value = 0.1385 * 2 = 0.277</a:t>
            </a:r>
          </a:p>
        </p:txBody>
      </p:sp>
      <p:sp>
        <p:nvSpPr>
          <p:cNvPr id="6" name="TextBox 5">
            <a:extLst>
              <a:ext uri="{FF2B5EF4-FFF2-40B4-BE49-F238E27FC236}">
                <a16:creationId xmlns:a16="http://schemas.microsoft.com/office/drawing/2014/main" id="{179D84E5-54B7-48D6-AE4D-CFB2DD8A6C5E}"/>
              </a:ext>
            </a:extLst>
          </p:cNvPr>
          <p:cNvSpPr txBox="1"/>
          <p:nvPr/>
        </p:nvSpPr>
        <p:spPr>
          <a:xfrm>
            <a:off x="7664975" y="1788283"/>
            <a:ext cx="2900682" cy="923330"/>
          </a:xfrm>
          <a:prstGeom prst="rect">
            <a:avLst/>
          </a:prstGeom>
          <a:noFill/>
          <a:ln w="38100">
            <a:solidFill>
              <a:srgbClr val="FF0000"/>
            </a:solidFill>
          </a:ln>
        </p:spPr>
        <p:txBody>
          <a:bodyPr wrap="square" rtlCol="0">
            <a:spAutoFit/>
          </a:bodyPr>
          <a:lstStyle/>
          <a:p>
            <a:r>
              <a:rPr lang="en-US" dirty="0">
                <a:solidFill>
                  <a:srgbClr val="FFFF00"/>
                </a:solidFill>
              </a:rPr>
              <a:t>Permutation test p-value:</a:t>
            </a:r>
          </a:p>
          <a:p>
            <a:endParaRPr lang="en-US" dirty="0">
              <a:solidFill>
                <a:srgbClr val="FFFF00"/>
              </a:solidFill>
            </a:endParaRPr>
          </a:p>
          <a:p>
            <a:r>
              <a:rPr lang="en-US" dirty="0">
                <a:solidFill>
                  <a:srgbClr val="FFFF00"/>
                </a:solidFill>
              </a:rPr>
              <a:t>2747/10000  = 0.2747</a:t>
            </a:r>
          </a:p>
        </p:txBody>
      </p:sp>
      <p:sp>
        <p:nvSpPr>
          <p:cNvPr id="7" name="TextBox 6">
            <a:extLst>
              <a:ext uri="{FF2B5EF4-FFF2-40B4-BE49-F238E27FC236}">
                <a16:creationId xmlns:a16="http://schemas.microsoft.com/office/drawing/2014/main" id="{F4C045DD-718C-4ACA-8D16-A20976A2337E}"/>
              </a:ext>
            </a:extLst>
          </p:cNvPr>
          <p:cNvSpPr txBox="1"/>
          <p:nvPr/>
        </p:nvSpPr>
        <p:spPr>
          <a:xfrm>
            <a:off x="717797" y="5327265"/>
            <a:ext cx="10943682" cy="523220"/>
          </a:xfrm>
          <a:prstGeom prst="rect">
            <a:avLst/>
          </a:prstGeom>
          <a:noFill/>
          <a:ln w="38100">
            <a:solidFill>
              <a:srgbClr val="FFFF00"/>
            </a:solidFill>
          </a:ln>
        </p:spPr>
        <p:txBody>
          <a:bodyPr wrap="square" rtlCol="0">
            <a:spAutoFit/>
          </a:bodyPr>
          <a:lstStyle/>
          <a:p>
            <a:r>
              <a:rPr lang="en-US" sz="2800" dirty="0">
                <a:solidFill>
                  <a:srgbClr val="66FFFF"/>
                </a:solidFill>
              </a:rPr>
              <a:t>The P-values for the t-test and permutation test are almost identical! </a:t>
            </a:r>
          </a:p>
        </p:txBody>
      </p:sp>
      <p:sp>
        <p:nvSpPr>
          <p:cNvPr id="8" name="Arrow: Left-Right 7">
            <a:extLst>
              <a:ext uri="{FF2B5EF4-FFF2-40B4-BE49-F238E27FC236}">
                <a16:creationId xmlns:a16="http://schemas.microsoft.com/office/drawing/2014/main" id="{0B518F07-C790-493F-9CAB-7535DA7477BC}"/>
              </a:ext>
            </a:extLst>
          </p:cNvPr>
          <p:cNvSpPr/>
          <p:nvPr/>
        </p:nvSpPr>
        <p:spPr>
          <a:xfrm>
            <a:off x="5800099" y="2369437"/>
            <a:ext cx="1782079" cy="3329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58619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AB106-37D9-01E1-7648-1F1AB8C3763B}"/>
              </a:ext>
            </a:extLst>
          </p:cNvPr>
          <p:cNvSpPr>
            <a:spLocks noGrp="1"/>
          </p:cNvSpPr>
          <p:nvPr>
            <p:ph type="title"/>
          </p:nvPr>
        </p:nvSpPr>
        <p:spPr>
          <a:xfrm>
            <a:off x="800101" y="2529840"/>
            <a:ext cx="10131425" cy="1456267"/>
          </a:xfrm>
        </p:spPr>
        <p:txBody>
          <a:bodyPr/>
          <a:lstStyle/>
          <a:p>
            <a:pPr algn="ctr"/>
            <a:r>
              <a:rPr lang="en-US" dirty="0"/>
              <a:t>Break Out</a:t>
            </a:r>
          </a:p>
        </p:txBody>
      </p:sp>
    </p:spTree>
    <p:extLst>
      <p:ext uri="{BB962C8B-B14F-4D97-AF65-F5344CB8AC3E}">
        <p14:creationId xmlns:p14="http://schemas.microsoft.com/office/powerpoint/2010/main" val="4676536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864FBB8-31A2-6E16-2934-DB2F4D6DE773}"/>
              </a:ext>
            </a:extLst>
          </p:cNvPr>
          <p:cNvSpPr txBox="1"/>
          <p:nvPr/>
        </p:nvSpPr>
        <p:spPr>
          <a:xfrm>
            <a:off x="1463040" y="5934670"/>
            <a:ext cx="9578340" cy="923330"/>
          </a:xfrm>
          <a:prstGeom prst="rect">
            <a:avLst/>
          </a:prstGeom>
          <a:noFill/>
        </p:spPr>
        <p:txBody>
          <a:bodyPr wrap="square">
            <a:spAutoFit/>
          </a:bodyPr>
          <a:lstStyle/>
          <a:p>
            <a:r>
              <a:rPr lang="en-US" sz="1800" dirty="0">
                <a:effectLst/>
                <a:latin typeface="Consolas" panose="020B0609020204030204" pitchFamily="49" charset="0"/>
                <a:ea typeface="Cambria" panose="02040503050406030204" pitchFamily="18" charset="0"/>
                <a:cs typeface="Times New Roman" panose="02020603050405020304" pitchFamily="18" charset="0"/>
              </a:rPr>
              <a:t>SMU = </a:t>
            </a:r>
            <a:r>
              <a:rPr lang="en-US" sz="1800" b="1" dirty="0">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effectLst/>
                <a:latin typeface="Consolas" panose="020B0609020204030204" pitchFamily="49" charset="0"/>
                <a:ea typeface="Cambria" panose="02040503050406030204" pitchFamily="18" charset="0"/>
                <a:cs typeface="Times New Roman" panose="02020603050405020304" pitchFamily="18" charset="0"/>
              </a:rPr>
              <a:t>(34, 1200, 23, 50, 60, 50, 0, 0, 30, 89, 0, 300, 400, 20, 10, 0)</a:t>
            </a:r>
            <a:br>
              <a:rPr lang="en-US" sz="2000" dirty="0">
                <a:effectLst/>
                <a:latin typeface="Cambria" panose="02040503050406030204" pitchFamily="18" charset="0"/>
                <a:ea typeface="Cambria" panose="02040503050406030204" pitchFamily="18" charset="0"/>
                <a:cs typeface="Times New Roman" panose="02020603050405020304" pitchFamily="18" charset="0"/>
              </a:rPr>
            </a:br>
            <a:r>
              <a:rPr lang="en-US" sz="1800" dirty="0">
                <a:effectLst/>
                <a:latin typeface="Consolas" panose="020B0609020204030204" pitchFamily="49" charset="0"/>
                <a:ea typeface="Cambria" panose="02040503050406030204" pitchFamily="18" charset="0"/>
                <a:cs typeface="Times New Roman" panose="02020603050405020304" pitchFamily="18" charset="0"/>
              </a:rPr>
              <a:t>Seattle = </a:t>
            </a:r>
            <a:r>
              <a:rPr lang="en-US" sz="1800" b="1" dirty="0">
                <a:effectLst/>
                <a:latin typeface="Consolas" panose="020B0609020204030204" pitchFamily="49" charset="0"/>
                <a:ea typeface="Cambria" panose="02040503050406030204" pitchFamily="18" charset="0"/>
                <a:cs typeface="Times New Roman" panose="02020603050405020304" pitchFamily="18" charset="0"/>
              </a:rPr>
              <a:t>c</a:t>
            </a:r>
            <a:r>
              <a:rPr lang="en-US" sz="1800" dirty="0">
                <a:effectLst/>
                <a:latin typeface="Consolas" panose="020B0609020204030204" pitchFamily="49" charset="0"/>
                <a:ea typeface="Cambria" panose="02040503050406030204" pitchFamily="18" charset="0"/>
                <a:cs typeface="Times New Roman" panose="02020603050405020304" pitchFamily="18" charset="0"/>
              </a:rPr>
              <a:t>(20, 10, 5, 0, 30, 50, 0, 100, 110, 0, 40, 10, 3, 0)</a:t>
            </a:r>
            <a:br>
              <a:rPr lang="en-US" sz="2000" dirty="0">
                <a:effectLst/>
                <a:latin typeface="Cambria" panose="02040503050406030204" pitchFamily="18" charset="0"/>
                <a:ea typeface="Cambria" panose="02040503050406030204" pitchFamily="18" charset="0"/>
                <a:cs typeface="Times New Roman" panose="02020603050405020304" pitchFamily="18" charset="0"/>
              </a:rPr>
            </a:br>
            <a:endParaRPr lang="en-US" dirty="0"/>
          </a:p>
        </p:txBody>
      </p:sp>
      <p:sp>
        <p:nvSpPr>
          <p:cNvPr id="7" name="TextBox 6">
            <a:extLst>
              <a:ext uri="{FF2B5EF4-FFF2-40B4-BE49-F238E27FC236}">
                <a16:creationId xmlns:a16="http://schemas.microsoft.com/office/drawing/2014/main" id="{87FD6412-B0EF-A6ED-3531-5737D91F5278}"/>
              </a:ext>
            </a:extLst>
          </p:cNvPr>
          <p:cNvSpPr txBox="1"/>
          <p:nvPr/>
        </p:nvSpPr>
        <p:spPr>
          <a:xfrm>
            <a:off x="541638" y="396521"/>
            <a:ext cx="11108723" cy="5355312"/>
          </a:xfrm>
          <a:prstGeom prst="rect">
            <a:avLst/>
          </a:prstGeom>
          <a:noFill/>
        </p:spPr>
        <p:txBody>
          <a:bodyPr wrap="square">
            <a:spAutoFit/>
          </a:bodyPr>
          <a:lstStyle/>
          <a:p>
            <a:pPr marL="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In the last homework, it was mentioned that a Business Stats professor here at SMU polled his class and asked them how much money (cash) they had in their pocket at that very moment. The idea was that we wanted to see if there was evidence that those in charge of the vending machines sh</a:t>
            </a:r>
            <a:r>
              <a:rPr lang="en-US" dirty="0">
                <a:latin typeface="Cambria" panose="02040503050406030204" pitchFamily="18" charset="0"/>
                <a:ea typeface="Cambria" panose="02040503050406030204" pitchFamily="18" charset="0"/>
                <a:cs typeface="Times New Roman" panose="02020603050405020304" pitchFamily="18" charset="0"/>
              </a:rPr>
              <a:t>ould include the expensive bill/coin acceptor or if it should just have the credit card reader. However, another professor from Seattle University was asked to poll her class with the same question. Below are the results of the polls.</a:t>
            </a:r>
          </a:p>
          <a:p>
            <a:pPr marL="0" marR="0">
              <a:spcBef>
                <a:spcPts val="900"/>
              </a:spcBef>
              <a:spcAft>
                <a:spcPts val="900"/>
              </a:spcAft>
            </a:pPr>
            <a:br>
              <a:rPr lang="en-US" sz="1800" dirty="0">
                <a:effectLst/>
                <a:latin typeface="Cambria" panose="02040503050406030204" pitchFamily="18" charset="0"/>
                <a:ea typeface="Cambria" panose="02040503050406030204" pitchFamily="18" charset="0"/>
                <a:cs typeface="Times New Roman" panose="02020603050405020304" pitchFamily="18" charset="0"/>
              </a:rPr>
            </a:br>
            <a:r>
              <a:rPr lang="en-US" sz="1800" b="1" dirty="0">
                <a:effectLst/>
                <a:latin typeface="Cambria" panose="02040503050406030204" pitchFamily="18" charset="0"/>
                <a:ea typeface="Cambria" panose="02040503050406030204" pitchFamily="18" charset="0"/>
                <a:cs typeface="Times New Roman" panose="02020603050405020304" pitchFamily="18" charset="0"/>
              </a:rPr>
              <a:t>SMU</a:t>
            </a:r>
          </a:p>
          <a:p>
            <a:pPr marL="0"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34, 1200, 23, 50, 60, 50, 0, 0, 30, 89, 0, 300, 400, 20, 10, 0</a:t>
            </a:r>
          </a:p>
          <a:p>
            <a:pPr marR="0">
              <a:spcBef>
                <a:spcPts val="900"/>
              </a:spcBef>
              <a:spcAft>
                <a:spcPts val="900"/>
              </a:spcAft>
            </a:pPr>
            <a:br>
              <a:rPr lang="en-US" sz="1800" dirty="0">
                <a:effectLst/>
                <a:latin typeface="Cambria" panose="02040503050406030204" pitchFamily="18" charset="0"/>
                <a:ea typeface="Cambria" panose="02040503050406030204" pitchFamily="18" charset="0"/>
                <a:cs typeface="Times New Roman" panose="02020603050405020304" pitchFamily="18" charset="0"/>
              </a:rPr>
            </a:br>
            <a:r>
              <a:rPr lang="en-US" sz="1800" b="1" dirty="0">
                <a:effectLst/>
                <a:latin typeface="Cambria" panose="02040503050406030204" pitchFamily="18" charset="0"/>
                <a:ea typeface="Cambria" panose="02040503050406030204" pitchFamily="18" charset="0"/>
                <a:cs typeface="Times New Roman" panose="02020603050405020304" pitchFamily="18" charset="0"/>
              </a:rPr>
              <a:t>Seattle U</a:t>
            </a:r>
          </a:p>
          <a:p>
            <a:pPr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20, 10, 5, 0, 30, 50, 0, 100, 110, 0, 40, 10, 3, 0</a:t>
            </a:r>
          </a:p>
          <a:p>
            <a:pPr marR="0">
              <a:spcBef>
                <a:spcPts val="900"/>
              </a:spcBef>
              <a:spcAft>
                <a:spcPts val="900"/>
              </a:spcAft>
            </a:pPr>
            <a:endParaRPr lang="en-US" dirty="0">
              <a:latin typeface="Cambria" panose="02040503050406030204" pitchFamily="18" charset="0"/>
              <a:ea typeface="Cambria" panose="02040503050406030204" pitchFamily="18" charset="0"/>
              <a:cs typeface="Times New Roman" panose="02020603050405020304" pitchFamily="18" charset="0"/>
            </a:endParaRPr>
          </a:p>
          <a:p>
            <a:pPr marR="0">
              <a:spcBef>
                <a:spcPts val="900"/>
              </a:spcBef>
              <a:spcAft>
                <a:spcPts val="900"/>
              </a:spcAft>
            </a:pPr>
            <a:r>
              <a:rPr lang="en-US" sz="1800" dirty="0">
                <a:effectLst/>
                <a:latin typeface="Cambria" panose="02040503050406030204" pitchFamily="18" charset="0"/>
                <a:ea typeface="Cambria" panose="02040503050406030204" pitchFamily="18" charset="0"/>
                <a:cs typeface="Times New Roman" panose="02020603050405020304" pitchFamily="18" charset="0"/>
              </a:rPr>
              <a:t>Even though there is evidence th</a:t>
            </a:r>
            <a:r>
              <a:rPr lang="en-US" dirty="0">
                <a:latin typeface="Cambria" panose="02040503050406030204" pitchFamily="18" charset="0"/>
                <a:ea typeface="Cambria" panose="02040503050406030204" pitchFamily="18" charset="0"/>
                <a:cs typeface="Times New Roman" panose="02020603050405020304" pitchFamily="18" charset="0"/>
              </a:rPr>
              <a:t>at the distribution of the ages are not normal … for our academic purpose, run a test to see the difference between the t test </a:t>
            </a:r>
            <a:r>
              <a:rPr lang="en-US" dirty="0" err="1">
                <a:latin typeface="Cambria" panose="02040503050406030204" pitchFamily="18" charset="0"/>
                <a:ea typeface="Cambria" panose="02040503050406030204" pitchFamily="18" charset="0"/>
                <a:cs typeface="Times New Roman" panose="02020603050405020304" pitchFamily="18" charset="0"/>
              </a:rPr>
              <a:t>pvalue</a:t>
            </a:r>
            <a:r>
              <a:rPr lang="en-US" dirty="0">
                <a:latin typeface="Cambria" panose="02040503050406030204" pitchFamily="18" charset="0"/>
                <a:ea typeface="Cambria" panose="02040503050406030204" pitchFamily="18" charset="0"/>
                <a:cs typeface="Times New Roman" panose="02020603050405020304" pitchFamily="18" charset="0"/>
              </a:rPr>
              <a:t> and the one you got from the permutation test. </a:t>
            </a:r>
            <a:endParaRPr lang="en-US" sz="1800" dirty="0">
              <a:effectLst/>
              <a:latin typeface="Cambria" panose="02040503050406030204" pitchFamily="18" charset="0"/>
              <a:ea typeface="Cambria"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2453785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51312" y="2456335"/>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
        <p:nvSpPr>
          <p:cNvPr id="9" name="Content Placeholder 2">
            <a:extLst>
              <a:ext uri="{FF2B5EF4-FFF2-40B4-BE49-F238E27FC236}">
                <a16:creationId xmlns:a16="http://schemas.microsoft.com/office/drawing/2014/main" id="{1C91FAAD-8144-D346-80C3-441F22CF7820}"/>
              </a:ext>
            </a:extLst>
          </p:cNvPr>
          <p:cNvSpPr txBox="1">
            <a:spLocks/>
          </p:cNvSpPr>
          <p:nvPr/>
        </p:nvSpPr>
        <p:spPr>
          <a:xfrm>
            <a:off x="351312" y="4119451"/>
            <a:ext cx="11540836" cy="855022"/>
          </a:xfrm>
          <a:prstGeom prst="rect">
            <a:avLst/>
          </a:prstGeom>
          <a:ln>
            <a:solidFill>
              <a:srgbClr val="FF0000"/>
            </a:solid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P-values indicate </a:t>
            </a:r>
            <a:r>
              <a:rPr lang="en-US" i="1" dirty="0"/>
              <a:t>statistical significance, </a:t>
            </a:r>
            <a:r>
              <a:rPr lang="en-US" dirty="0"/>
              <a:t>the extent to which a null hypothesis is contradicted by the data. This must be distinguished from practical significance, which describes the practical importance of the effect in question. (Statistical Sleuth page 102). </a:t>
            </a:r>
          </a:p>
        </p:txBody>
      </p:sp>
    </p:spTree>
    <p:extLst>
      <p:ext uri="{BB962C8B-B14F-4D97-AF65-F5344CB8AC3E}">
        <p14:creationId xmlns:p14="http://schemas.microsoft.com/office/powerpoint/2010/main" val="2576647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Quick quiz Question 4</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01881" y="735832"/>
            <a:ext cx="11839698" cy="654572"/>
          </a:xfrm>
        </p:spPr>
        <p:txBody>
          <a:bodyPr/>
          <a:lstStyle/>
          <a:p>
            <a:pPr marL="0" indent="0">
              <a:buNone/>
            </a:pPr>
            <a:r>
              <a:rPr lang="en-US" dirty="0"/>
              <a:t>What is the formal definition of the p-value? </a:t>
            </a:r>
          </a:p>
        </p:txBody>
      </p:sp>
      <p:sp>
        <p:nvSpPr>
          <p:cNvPr id="4" name="Content Placeholder 2">
            <a:extLst>
              <a:ext uri="{FF2B5EF4-FFF2-40B4-BE49-F238E27FC236}">
                <a16:creationId xmlns:a16="http://schemas.microsoft.com/office/drawing/2014/main" id="{A930AABD-7FEE-4EED-826C-D588F3D216A6}"/>
              </a:ext>
            </a:extLst>
          </p:cNvPr>
          <p:cNvSpPr txBox="1">
            <a:spLocks/>
          </p:cNvSpPr>
          <p:nvPr/>
        </p:nvSpPr>
        <p:spPr>
          <a:xfrm>
            <a:off x="352302" y="2397427"/>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FFFF00"/>
                </a:solidFill>
              </a:rPr>
              <a:t>The </a:t>
            </a:r>
            <a:r>
              <a:rPr lang="en-US" b="1" dirty="0">
                <a:solidFill>
                  <a:srgbClr val="FFFF00"/>
                </a:solidFill>
              </a:rPr>
              <a:t>p-value</a:t>
            </a:r>
            <a:r>
              <a:rPr lang="en-US" dirty="0">
                <a:solidFill>
                  <a:srgbClr val="FFFF00"/>
                </a:solidFill>
              </a:rPr>
              <a:t> for a t-test is the probability of obtaining a t-ratio as extreme or more extreme than the test statistic in its evidence against the null hypothesis, if the null hypothesis is correct. (Statistical Sleuth page 44). </a:t>
            </a:r>
          </a:p>
        </p:txBody>
      </p:sp>
      <p:sp>
        <p:nvSpPr>
          <p:cNvPr id="5" name="Content Placeholder 2">
            <a:extLst>
              <a:ext uri="{FF2B5EF4-FFF2-40B4-BE49-F238E27FC236}">
                <a16:creationId xmlns:a16="http://schemas.microsoft.com/office/drawing/2014/main" id="{3D5C056E-2D63-4727-A195-D68D7D2118C1}"/>
              </a:ext>
            </a:extLst>
          </p:cNvPr>
          <p:cNvSpPr txBox="1">
            <a:spLocks/>
          </p:cNvSpPr>
          <p:nvPr/>
        </p:nvSpPr>
        <p:spPr>
          <a:xfrm>
            <a:off x="352302" y="1457143"/>
            <a:ext cx="11540836" cy="855022"/>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FF"/>
                </a:solidFill>
              </a:rPr>
              <a:t>In a randomized experiment the p-value is the probability that randomization alone leads to a test statistic as extreme as or more extreme than the one observed. (Statistical Sleuth page  13). </a:t>
            </a:r>
          </a:p>
        </p:txBody>
      </p:sp>
      <p:sp>
        <p:nvSpPr>
          <p:cNvPr id="6" name="Content Placeholder 2">
            <a:extLst>
              <a:ext uri="{FF2B5EF4-FFF2-40B4-BE49-F238E27FC236}">
                <a16:creationId xmlns:a16="http://schemas.microsoft.com/office/drawing/2014/main" id="{196E693C-549B-4F40-998C-9FD5DD4A2DEE}"/>
              </a:ext>
            </a:extLst>
          </p:cNvPr>
          <p:cNvSpPr txBox="1">
            <a:spLocks/>
          </p:cNvSpPr>
          <p:nvPr/>
        </p:nvSpPr>
        <p:spPr>
          <a:xfrm>
            <a:off x="352278" y="3357451"/>
            <a:ext cx="11540836" cy="855022"/>
          </a:xfrm>
          <a:prstGeom prst="rect">
            <a:avLst/>
          </a:prstGeom>
          <a:ln>
            <a:solidFill>
              <a:srgbClr val="FF0000"/>
            </a:solidFill>
          </a:ln>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t>P-values indicate </a:t>
            </a:r>
            <a:r>
              <a:rPr lang="en-US" i="1" dirty="0"/>
              <a:t>statistical significance, </a:t>
            </a:r>
            <a:r>
              <a:rPr lang="en-US" dirty="0"/>
              <a:t>the extent to which a null hypothesis is contradicted by the data. This must be distinguished from practical significance, which describes the practical importance of the effect in question. (Statistical Sleuth page 102). </a:t>
            </a:r>
          </a:p>
        </p:txBody>
      </p:sp>
      <p:sp>
        <p:nvSpPr>
          <p:cNvPr id="7" name="Content Placeholder 2">
            <a:extLst>
              <a:ext uri="{FF2B5EF4-FFF2-40B4-BE49-F238E27FC236}">
                <a16:creationId xmlns:a16="http://schemas.microsoft.com/office/drawing/2014/main" id="{857E6C93-2B6E-402A-9F73-FE13FE24C180}"/>
              </a:ext>
            </a:extLst>
          </p:cNvPr>
          <p:cNvSpPr txBox="1">
            <a:spLocks/>
          </p:cNvSpPr>
          <p:nvPr/>
        </p:nvSpPr>
        <p:spPr>
          <a:xfrm>
            <a:off x="351312" y="4342462"/>
            <a:ext cx="11540836" cy="668973"/>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dirty="0">
                <a:solidFill>
                  <a:srgbClr val="66FF33"/>
                </a:solidFill>
              </a:rPr>
              <a:t>P-values indicate the </a:t>
            </a:r>
            <a:r>
              <a:rPr lang="en-US" i="1" dirty="0">
                <a:solidFill>
                  <a:srgbClr val="66FF33"/>
                </a:solidFill>
              </a:rPr>
              <a:t>strength of evidence </a:t>
            </a:r>
            <a:r>
              <a:rPr lang="en-US" dirty="0">
                <a:solidFill>
                  <a:srgbClr val="66FF33"/>
                </a:solidFill>
              </a:rPr>
              <a:t>from data in support of an alternative to a null hypothesis. (Statistical Sleuth page 165). </a:t>
            </a:r>
          </a:p>
        </p:txBody>
      </p:sp>
      <p:sp>
        <p:nvSpPr>
          <p:cNvPr id="8" name="Content Placeholder 2">
            <a:extLst>
              <a:ext uri="{FF2B5EF4-FFF2-40B4-BE49-F238E27FC236}">
                <a16:creationId xmlns:a16="http://schemas.microsoft.com/office/drawing/2014/main" id="{08F0C4FF-76E3-494A-AED3-2D6889D235F7}"/>
              </a:ext>
            </a:extLst>
          </p:cNvPr>
          <p:cNvSpPr txBox="1">
            <a:spLocks/>
          </p:cNvSpPr>
          <p:nvPr/>
        </p:nvSpPr>
        <p:spPr>
          <a:xfrm>
            <a:off x="325582" y="5400857"/>
            <a:ext cx="11540836" cy="1226874"/>
          </a:xfrm>
          <a:prstGeom prst="rect">
            <a:avLst/>
          </a:prstGeom>
          <a:ln>
            <a:solidFill>
              <a:srgbClr val="FF0000"/>
            </a:solidFill>
          </a:ln>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Font typeface="Arial"/>
              <a:buNone/>
            </a:pPr>
            <a:r>
              <a:rPr lang="en-US" b="1" dirty="0">
                <a:solidFill>
                  <a:srgbClr val="EE78EE"/>
                </a:solidFill>
              </a:rPr>
              <a:t>The p-value is the probability (i.e. percent chance) of observing a test statistic at least as extreme as the one we observed when we actually took a sample, due to random variation in the sampling process alone, if the value of the population parameter specified in the null hypothesis is correct (i.e. if the null hypothesis is correct). (Adapted from async video 2.7). </a:t>
            </a:r>
          </a:p>
        </p:txBody>
      </p:sp>
    </p:spTree>
    <p:extLst>
      <p:ext uri="{BB962C8B-B14F-4D97-AF65-F5344CB8AC3E}">
        <p14:creationId xmlns:p14="http://schemas.microsoft.com/office/powerpoint/2010/main" val="26162371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6BDD38-8B12-4C47-9FC5-95B0874EE578}"/>
              </a:ext>
            </a:extLst>
          </p:cNvPr>
          <p:cNvSpPr>
            <a:spLocks noGrp="1"/>
          </p:cNvSpPr>
          <p:nvPr>
            <p:ph type="title"/>
          </p:nvPr>
        </p:nvSpPr>
        <p:spPr>
          <a:xfrm>
            <a:off x="715489" y="77190"/>
            <a:ext cx="10131425" cy="570015"/>
          </a:xfrm>
        </p:spPr>
        <p:txBody>
          <a:bodyPr>
            <a:normAutofit fontScale="90000"/>
          </a:bodyPr>
          <a:lstStyle/>
          <a:p>
            <a:pPr algn="ctr"/>
            <a:r>
              <a:rPr lang="en-US" dirty="0"/>
              <a:t>Question 2</a:t>
            </a:r>
          </a:p>
        </p:txBody>
      </p:sp>
      <p:sp>
        <p:nvSpPr>
          <p:cNvPr id="3" name="Content Placeholder 2">
            <a:extLst>
              <a:ext uri="{FF2B5EF4-FFF2-40B4-BE49-F238E27FC236}">
                <a16:creationId xmlns:a16="http://schemas.microsoft.com/office/drawing/2014/main" id="{33C47AFD-3F99-4A61-BD28-00AB4679A977}"/>
              </a:ext>
            </a:extLst>
          </p:cNvPr>
          <p:cNvSpPr>
            <a:spLocks noGrp="1"/>
          </p:cNvSpPr>
          <p:nvPr>
            <p:ph idx="1"/>
          </p:nvPr>
        </p:nvSpPr>
        <p:spPr>
          <a:xfrm>
            <a:off x="288966" y="730332"/>
            <a:ext cx="11839698" cy="1644733"/>
          </a:xfrm>
        </p:spPr>
        <p:txBody>
          <a:bodyPr/>
          <a:lstStyle/>
          <a:p>
            <a:pPr marL="0" indent="0">
              <a:buNone/>
            </a:pPr>
            <a:r>
              <a:rPr lang="en-US" sz="1800" dirty="0"/>
              <a:t>Assume you wanted to test whether a new marketing strategy is increasing the mean total sales per day. You sample days at random under the old marketing system and 10 days at random under the new marketing system and record the mean sales for each group. You find that the 95 percent confidence interval for the difference of mean sales per day (</a:t>
            </a:r>
            <a:r>
              <a:rPr lang="el-GR" sz="1800" dirty="0"/>
              <a:t>μ_</a:t>
            </a:r>
            <a:r>
              <a:rPr lang="en-US" sz="1800" dirty="0"/>
              <a:t>new-</a:t>
            </a:r>
            <a:r>
              <a:rPr lang="el-GR" sz="1800" dirty="0"/>
              <a:t>μ_</a:t>
            </a:r>
            <a:r>
              <a:rPr lang="en-US" sz="1800" dirty="0"/>
              <a:t>old) is ($1.23, $1.60). You note that the new marketing strategy would cost $5.00 per day to implement. Is this result statistically significant? Why? Is this study practically significant? Why?</a:t>
            </a: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0241DBF7-72EB-4F6F-B6E8-49811A25806C}"/>
                  </a:ext>
                </a:extLst>
              </p:cNvPr>
              <p:cNvSpPr txBox="1">
                <a:spLocks/>
              </p:cNvSpPr>
              <p:nvPr/>
            </p:nvSpPr>
            <p:spPr>
              <a:xfrm>
                <a:off x="4250376" y="2992149"/>
                <a:ext cx="3916877" cy="573974"/>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𝑛𝑒𝑤</m:t>
                          </m:r>
                        </m:sub>
                      </m:sSub>
                      <m:r>
                        <a:rPr lang="en-US" sz="2800" i="1">
                          <a:latin typeface="Cambria Math" panose="02040503050406030204" pitchFamily="18" charset="0"/>
                        </a:rPr>
                        <m:t>−</m:t>
                      </m:r>
                      <m:sSub>
                        <m:sSubPr>
                          <m:ctrlPr>
                            <a:rPr lang="en-US" sz="2800" b="0" i="1" smtClean="0">
                              <a:latin typeface="Cambria Math" panose="02040503050406030204" pitchFamily="18" charset="0"/>
                            </a:rPr>
                          </m:ctrlPr>
                        </m:sSubPr>
                        <m:e>
                          <m:r>
                            <a:rPr lang="en-US" sz="2800" i="1">
                              <a:latin typeface="Cambria Math" panose="02040503050406030204" pitchFamily="18" charset="0"/>
                            </a:rPr>
                            <m:t>µ</m:t>
                          </m:r>
                        </m:e>
                        <m:sub>
                          <m:r>
                            <a:rPr lang="en-US" sz="2800" b="0" i="1" smtClean="0">
                              <a:latin typeface="Cambria Math" panose="02040503050406030204" pitchFamily="18" charset="0"/>
                            </a:rPr>
                            <m:t> </m:t>
                          </m:r>
                          <m:r>
                            <a:rPr lang="en-US" sz="2800" b="0" i="1" smtClean="0">
                              <a:latin typeface="Cambria Math" panose="02040503050406030204" pitchFamily="18" charset="0"/>
                            </a:rPr>
                            <m:t>𝑜𝑙𝑑</m:t>
                          </m:r>
                        </m:sub>
                      </m:sSub>
                    </m:oMath>
                  </m:oMathPara>
                </a14:m>
                <a:endParaRPr lang="en-US" sz="2800" dirty="0"/>
              </a:p>
            </p:txBody>
          </p:sp>
        </mc:Choice>
        <mc:Fallback xmlns="">
          <p:sp>
            <p:nvSpPr>
              <p:cNvPr id="5" name="Content Placeholder 2">
                <a:extLst>
                  <a:ext uri="{FF2B5EF4-FFF2-40B4-BE49-F238E27FC236}">
                    <a16:creationId xmlns:a16="http://schemas.microsoft.com/office/drawing/2014/main" id="{0241DBF7-72EB-4F6F-B6E8-49811A25806C}"/>
                  </a:ext>
                </a:extLst>
              </p:cNvPr>
              <p:cNvSpPr txBox="1">
                <a:spLocks noRot="1" noChangeAspect="1" noMove="1" noResize="1" noEditPoints="1" noAdjustHandles="1" noChangeArrowheads="1" noChangeShapeType="1" noTextEdit="1"/>
              </p:cNvSpPr>
              <p:nvPr/>
            </p:nvSpPr>
            <p:spPr>
              <a:xfrm>
                <a:off x="4250376" y="2992149"/>
                <a:ext cx="3916877" cy="573974"/>
              </a:xfrm>
              <a:prstGeom prst="rect">
                <a:avLst/>
              </a:prstGeom>
              <a:blipFill>
                <a:blip r:embed="rId2"/>
                <a:stretch>
                  <a:fillRect b="-4348"/>
                </a:stretch>
              </a:blipFill>
            </p:spPr>
            <p:txBody>
              <a:bodyPr/>
              <a:lstStyle/>
              <a:p>
                <a:r>
                  <a:rPr lang="en-US">
                    <a:noFill/>
                  </a:rPr>
                  <a:t> </a:t>
                </a:r>
              </a:p>
            </p:txBody>
          </p:sp>
        </mc:Fallback>
      </mc:AlternateContent>
      <p:sp>
        <p:nvSpPr>
          <p:cNvPr id="7" name="Content Placeholder 4">
            <a:extLst>
              <a:ext uri="{FF2B5EF4-FFF2-40B4-BE49-F238E27FC236}">
                <a16:creationId xmlns:a16="http://schemas.microsoft.com/office/drawing/2014/main" id="{1CD461F8-D81E-4E2B-B482-82B7AF61C986}"/>
              </a:ext>
            </a:extLst>
          </p:cNvPr>
          <p:cNvSpPr txBox="1">
            <a:spLocks/>
          </p:cNvSpPr>
          <p:nvPr/>
        </p:nvSpPr>
        <p:spPr>
          <a:xfrm>
            <a:off x="389083" y="3613104"/>
            <a:ext cx="11211116" cy="1406139"/>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FF"/>
                </a:solidFill>
              </a:rPr>
              <a:t>Now, we have a 95% confidence interval that does not contain zero. Is it possible that there actually is no difference in the true mean sales between the methods? Sure it is possible, but this interval tells us that if that is the case, then random chance gave us a very </a:t>
            </a:r>
            <a:r>
              <a:rPr lang="en-US" dirty="0" err="1">
                <a:solidFill>
                  <a:srgbClr val="66FFFF"/>
                </a:solidFill>
              </a:rPr>
              <a:t>very</a:t>
            </a:r>
            <a:r>
              <a:rPr lang="en-US" dirty="0">
                <a:solidFill>
                  <a:srgbClr val="66FFFF"/>
                </a:solidFill>
              </a:rPr>
              <a:t> nonrepresentative sample, because we know 95% of intervals created with this method will contain the true difference in means, and this interval is pretty far from zero. </a:t>
            </a:r>
            <a:r>
              <a:rPr lang="en-US" dirty="0">
                <a:solidFill>
                  <a:srgbClr val="FFFF00"/>
                </a:solidFill>
              </a:rPr>
              <a:t>In other words, yes this result is statistically significant evidence of a difference between the two strategies.</a:t>
            </a:r>
            <a:endParaRPr lang="en-US" dirty="0">
              <a:solidFill>
                <a:srgbClr val="66FFFF"/>
              </a:solidFill>
            </a:endParaRPr>
          </a:p>
        </p:txBody>
      </p:sp>
      <p:sp>
        <p:nvSpPr>
          <p:cNvPr id="8" name="Content Placeholder 4">
            <a:extLst>
              <a:ext uri="{FF2B5EF4-FFF2-40B4-BE49-F238E27FC236}">
                <a16:creationId xmlns:a16="http://schemas.microsoft.com/office/drawing/2014/main" id="{C38CE4C4-5EDA-4EAD-A780-B22E9E11E874}"/>
              </a:ext>
            </a:extLst>
          </p:cNvPr>
          <p:cNvSpPr txBox="1">
            <a:spLocks/>
          </p:cNvSpPr>
          <p:nvPr/>
        </p:nvSpPr>
        <p:spPr>
          <a:xfrm>
            <a:off x="288966" y="2481852"/>
            <a:ext cx="2474257"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FFFF00"/>
                </a:solidFill>
              </a:rPr>
              <a:t>Statistical Significance </a:t>
            </a:r>
          </a:p>
        </p:txBody>
      </p:sp>
      <p:sp>
        <p:nvSpPr>
          <p:cNvPr id="9" name="Content Placeholder 4">
            <a:extLst>
              <a:ext uri="{FF2B5EF4-FFF2-40B4-BE49-F238E27FC236}">
                <a16:creationId xmlns:a16="http://schemas.microsoft.com/office/drawing/2014/main" id="{FC491C16-B3DD-4465-9D12-AD86DE109325}"/>
              </a:ext>
            </a:extLst>
          </p:cNvPr>
          <p:cNvSpPr txBox="1">
            <a:spLocks/>
          </p:cNvSpPr>
          <p:nvPr/>
        </p:nvSpPr>
        <p:spPr>
          <a:xfrm>
            <a:off x="135452" y="5045385"/>
            <a:ext cx="2240653" cy="57561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u="sng" dirty="0">
                <a:solidFill>
                  <a:srgbClr val="66FF33"/>
                </a:solidFill>
              </a:rPr>
              <a:t>Practical Significance </a:t>
            </a:r>
          </a:p>
        </p:txBody>
      </p:sp>
      <p:sp>
        <p:nvSpPr>
          <p:cNvPr id="10" name="Content Placeholder 4">
            <a:extLst>
              <a:ext uri="{FF2B5EF4-FFF2-40B4-BE49-F238E27FC236}">
                <a16:creationId xmlns:a16="http://schemas.microsoft.com/office/drawing/2014/main" id="{951F7445-F7F3-4558-9565-DDD48DC2B4A7}"/>
              </a:ext>
            </a:extLst>
          </p:cNvPr>
          <p:cNvSpPr txBox="1">
            <a:spLocks/>
          </p:cNvSpPr>
          <p:nvPr/>
        </p:nvSpPr>
        <p:spPr>
          <a:xfrm>
            <a:off x="389083" y="5545143"/>
            <a:ext cx="11425290" cy="1039536"/>
          </a:xfrm>
          <a:prstGeom prst="rect">
            <a:avLst/>
          </a:prstGeom>
        </p:spPr>
        <p:txBody>
          <a:bodyPr vert="horz" lIns="91440" tIns="45720" rIns="91440" bIns="45720" rtlCol="0" anchor="ctr">
            <a:normAutofit fontScale="92500"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buNone/>
            </a:pPr>
            <a:r>
              <a:rPr lang="en-US" dirty="0">
                <a:solidFill>
                  <a:srgbClr val="66FF33"/>
                </a:solidFill>
              </a:rPr>
              <a:t>By the same logic as above, these results are likely </a:t>
            </a:r>
            <a:r>
              <a:rPr lang="en-US" b="1" dirty="0">
                <a:solidFill>
                  <a:srgbClr val="66FF33"/>
                </a:solidFill>
              </a:rPr>
              <a:t>not</a:t>
            </a:r>
            <a:r>
              <a:rPr lang="en-US" dirty="0">
                <a:solidFill>
                  <a:srgbClr val="66FF33"/>
                </a:solidFill>
              </a:rPr>
              <a:t> practically significant. In order to make a practical difference, we need the new strategy to make us money for it to be worth implementing.  Since the strategy costs us $5 per day and our best-case plausible estimate of the increase in sales due to the strategy is $1.60, we would not implement this strategy since we would likely be losing money if we did so.</a:t>
            </a:r>
            <a:endParaRPr lang="en-US" dirty="0">
              <a:solidFill>
                <a:srgbClr val="66FFFF"/>
              </a:solidFill>
            </a:endParaRPr>
          </a:p>
        </p:txBody>
      </p:sp>
      <p:cxnSp>
        <p:nvCxnSpPr>
          <p:cNvPr id="6" name="Straight Arrow Connector 5">
            <a:extLst>
              <a:ext uri="{FF2B5EF4-FFF2-40B4-BE49-F238E27FC236}">
                <a16:creationId xmlns:a16="http://schemas.microsoft.com/office/drawing/2014/main" id="{66DBD8A9-3104-7FB4-81F6-8FE6F735769A}"/>
              </a:ext>
            </a:extLst>
          </p:cNvPr>
          <p:cNvCxnSpPr/>
          <p:nvPr/>
        </p:nvCxnSpPr>
        <p:spPr>
          <a:xfrm>
            <a:off x="1105319" y="1939332"/>
            <a:ext cx="4099727" cy="1205802"/>
          </a:xfrm>
          <a:prstGeom prst="straightConnector1">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8D9EEB22-EA04-39DA-E5E5-6987DE038031}"/>
              </a:ext>
            </a:extLst>
          </p:cNvPr>
          <p:cNvSpPr txBox="1"/>
          <p:nvPr/>
        </p:nvSpPr>
        <p:spPr>
          <a:xfrm rot="992898">
            <a:off x="2754974" y="2454944"/>
            <a:ext cx="2264875" cy="584775"/>
          </a:xfrm>
          <a:prstGeom prst="rect">
            <a:avLst/>
          </a:prstGeom>
          <a:noFill/>
        </p:spPr>
        <p:txBody>
          <a:bodyPr wrap="square" rtlCol="0">
            <a:spAutoFit/>
          </a:bodyPr>
          <a:lstStyle/>
          <a:p>
            <a:r>
              <a:rPr lang="en-US" sz="1600" i="1" dirty="0">
                <a:solidFill>
                  <a:srgbClr val="FFFF00"/>
                </a:solidFill>
              </a:rPr>
              <a:t>These are plausible values for this difference.</a:t>
            </a:r>
          </a:p>
        </p:txBody>
      </p:sp>
    </p:spTree>
    <p:extLst>
      <p:ext uri="{BB962C8B-B14F-4D97-AF65-F5344CB8AC3E}">
        <p14:creationId xmlns:p14="http://schemas.microsoft.com/office/powerpoint/2010/main" val="3587176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9" grpId="0"/>
      <p:bldP spid="10" grpId="0"/>
      <p:bldP spid="11"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1_Body Slides">
  <a:themeElements>
    <a:clrScheme name="Southern Methodist University palette">
      <a:dk1>
        <a:srgbClr val="000000"/>
      </a:dk1>
      <a:lt1>
        <a:srgbClr val="FFFFFF"/>
      </a:lt1>
      <a:dk2>
        <a:srgbClr val="303651"/>
      </a:dk2>
      <a:lt2>
        <a:srgbClr val="8EB8E5"/>
      </a:lt2>
      <a:accent1>
        <a:srgbClr val="344CA1"/>
      </a:accent1>
      <a:accent2>
        <a:srgbClr val="DDCBA3"/>
      </a:accent2>
      <a:accent3>
        <a:srgbClr val="CC0034"/>
      </a:accent3>
      <a:accent4>
        <a:srgbClr val="928981"/>
      </a:accent4>
      <a:accent5>
        <a:srgbClr val="F9CA12"/>
      </a:accent5>
      <a:accent6>
        <a:srgbClr val="404041"/>
      </a:accent6>
      <a:hlink>
        <a:srgbClr val="0562C1"/>
      </a:hlink>
      <a:folHlink>
        <a:srgbClr val="0563C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10592</TotalTime>
  <Words>8597</Words>
  <Application>Microsoft Office PowerPoint</Application>
  <PresentationFormat>Widescreen</PresentationFormat>
  <Paragraphs>598</Paragraphs>
  <Slides>65</Slides>
  <Notes>0</Notes>
  <HiddenSlides>9</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65</vt:i4>
      </vt:variant>
    </vt:vector>
  </HeadingPairs>
  <TitlesOfParts>
    <vt:vector size="76" baseType="lpstr">
      <vt:lpstr>Arial</vt:lpstr>
      <vt:lpstr>Calibri</vt:lpstr>
      <vt:lpstr>Calibri Light</vt:lpstr>
      <vt:lpstr>Cambria</vt:lpstr>
      <vt:lpstr>Cambria Math</vt:lpstr>
      <vt:lpstr>Consolas</vt:lpstr>
      <vt:lpstr>Symbol</vt:lpstr>
      <vt:lpstr>Times New Roman</vt:lpstr>
      <vt:lpstr>Wingdings</vt:lpstr>
      <vt:lpstr>Celestial</vt:lpstr>
      <vt:lpstr>1_Body Slides</vt:lpstr>
      <vt:lpstr>DS6371 For Live Session Unit 2</vt:lpstr>
      <vt:lpstr>Quick quiz Question 1</vt:lpstr>
      <vt:lpstr>Quick quiz Question 2</vt:lpstr>
      <vt:lpstr>Quick quiz Question 3</vt:lpstr>
      <vt:lpstr>Quick quiz Question 4</vt:lpstr>
      <vt:lpstr>Quick quiz Question 4</vt:lpstr>
      <vt:lpstr>Quick quiz Question 4</vt:lpstr>
      <vt:lpstr>Quick quiz Question 4</vt:lpstr>
      <vt:lpstr>Question 2</vt:lpstr>
      <vt:lpstr>Question 3 – clt activity from section 2.2 of asynch</vt:lpstr>
      <vt:lpstr>Clt activity</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Question 3 – clt activity from section 2.2 of asynch</vt:lpstr>
      <vt:lpstr>PowerPoint Presentation</vt:lpstr>
      <vt:lpstr>PowerPoint Presentation</vt:lpstr>
      <vt:lpstr>PowerPoint Presentation</vt:lpstr>
      <vt:lpstr>Question / Activity 4 Review the following … this is a huge concept in tying everything together and will help with HW, Midterm, Final and most importantly, you application of these methods.   </vt:lpstr>
      <vt:lpstr>Confidence Interval</vt:lpstr>
      <vt:lpstr>PowerPoint Presentation</vt:lpstr>
      <vt:lpstr>PowerPoint Presentation</vt:lpstr>
      <vt:lpstr>Comparison of z to t</vt:lpstr>
      <vt:lpstr>1 Sample Hypothesis Testing: The 6 Steps</vt:lpstr>
      <vt:lpstr>Example: 1 Sample t-test</vt:lpstr>
      <vt:lpstr>Let’s Formalize This Test Into 6 Steps!</vt:lpstr>
      <vt:lpstr>Let’s Formalize This Test Into 6 Steps!</vt:lpstr>
      <vt:lpstr>Let’s Formalize This Test Into 6 Steps!</vt:lpstr>
      <vt:lpstr>Let’s Formalize This Test Into 6 Steps!</vt:lpstr>
      <vt:lpstr>Let’s Formalize This Test Into 6 Steps!</vt:lpstr>
      <vt:lpstr>Let’s Formalize This Test Into 6 Steps!</vt:lpstr>
      <vt:lpstr>Finding the P-value – more detail</vt:lpstr>
      <vt:lpstr>Finding the P-value – more detail</vt:lpstr>
      <vt:lpstr>One-Sided Test + Two-Sided CI Demonstration</vt:lpstr>
      <vt:lpstr>One-Sided Test + Two-Sided CI Demonstration</vt:lpstr>
      <vt:lpstr>One-Sided Test + Two-Sided CI Demonstration</vt:lpstr>
      <vt:lpstr>One-Sided Test + Two-Sided CI Demonstration</vt:lpstr>
      <vt:lpstr>One-Sided Test + Two-Sided CI Demonstration</vt:lpstr>
      <vt:lpstr>End Question/Activity 4</vt:lpstr>
      <vt:lpstr>Question 5</vt:lpstr>
      <vt:lpstr>Question 5</vt:lpstr>
      <vt:lpstr>Question 5</vt:lpstr>
      <vt:lpstr>Question 5a continued</vt:lpstr>
      <vt:lpstr>Question 5</vt:lpstr>
      <vt:lpstr>Question 5a continued</vt:lpstr>
      <vt:lpstr>Question 5a – permutation test conclusion</vt:lpstr>
      <vt:lpstr>Question 5b t-test</vt:lpstr>
      <vt:lpstr>Question 5b t-test</vt:lpstr>
      <vt:lpstr>PowerPoint Presentation</vt:lpstr>
      <vt:lpstr>Question 5b t-test</vt:lpstr>
      <vt:lpstr>Question 5c p-value comparison</vt:lpstr>
      <vt:lpstr>5d – plausible values </vt:lpstr>
      <vt:lpstr>5e – hand calculations</vt:lpstr>
      <vt:lpstr>5f – R code</vt:lpstr>
      <vt:lpstr>One Sided test for Age Discrimination Example</vt:lpstr>
      <vt:lpstr>Question 5b t-test</vt:lpstr>
      <vt:lpstr>Question 5b t-test</vt:lpstr>
      <vt:lpstr>Question 5b t-test</vt:lpstr>
      <vt:lpstr>Question 5c p-value comparison</vt:lpstr>
      <vt:lpstr>Break Out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Marco Lopez</cp:lastModifiedBy>
  <cp:revision>103</cp:revision>
  <dcterms:created xsi:type="dcterms:W3CDTF">2021-03-14T04:55:50Z</dcterms:created>
  <dcterms:modified xsi:type="dcterms:W3CDTF">2023-09-29T03:20:51Z</dcterms:modified>
</cp:coreProperties>
</file>